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rawings/drawing3.xml" ContentType="application/vnd.openxmlformats-officedocument.drawingml.chartshape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301" r:id="rId2"/>
    <p:sldId id="256" r:id="rId3"/>
    <p:sldId id="258" r:id="rId4"/>
    <p:sldId id="257" r:id="rId5"/>
    <p:sldId id="259" r:id="rId6"/>
    <p:sldId id="308" r:id="rId7"/>
    <p:sldId id="310" r:id="rId8"/>
    <p:sldId id="316" r:id="rId9"/>
    <p:sldId id="309" r:id="rId10"/>
    <p:sldId id="317" r:id="rId11"/>
    <p:sldId id="260" r:id="rId12"/>
    <p:sldId id="338" r:id="rId13"/>
    <p:sldId id="268" r:id="rId14"/>
    <p:sldId id="281" r:id="rId15"/>
    <p:sldId id="269" r:id="rId16"/>
    <p:sldId id="319" r:id="rId17"/>
    <p:sldId id="320" r:id="rId18"/>
    <p:sldId id="267" r:id="rId19"/>
    <p:sldId id="318" r:id="rId20"/>
    <p:sldId id="321" r:id="rId21"/>
    <p:sldId id="276" r:id="rId22"/>
    <p:sldId id="322" r:id="rId23"/>
    <p:sldId id="339" r:id="rId24"/>
    <p:sldId id="272" r:id="rId25"/>
    <p:sldId id="294" r:id="rId26"/>
    <p:sldId id="270" r:id="rId27"/>
    <p:sldId id="261" r:id="rId28"/>
    <p:sldId id="265" r:id="rId29"/>
    <p:sldId id="262" r:id="rId30"/>
    <p:sldId id="263" r:id="rId31"/>
    <p:sldId id="264" r:id="rId32"/>
    <p:sldId id="340" r:id="rId33"/>
    <p:sldId id="280" r:id="rId34"/>
    <p:sldId id="283" r:id="rId35"/>
    <p:sldId id="284" r:id="rId36"/>
    <p:sldId id="285" r:id="rId37"/>
    <p:sldId id="323" r:id="rId38"/>
    <p:sldId id="324" r:id="rId39"/>
    <p:sldId id="287" r:id="rId40"/>
    <p:sldId id="288" r:id="rId41"/>
    <p:sldId id="325" r:id="rId42"/>
    <p:sldId id="326" r:id="rId43"/>
    <p:sldId id="293" r:id="rId44"/>
    <p:sldId id="327" r:id="rId45"/>
    <p:sldId id="328" r:id="rId46"/>
    <p:sldId id="296" r:id="rId47"/>
    <p:sldId id="337" r:id="rId48"/>
    <p:sldId id="341" r:id="rId49"/>
    <p:sldId id="282" r:id="rId50"/>
    <p:sldId id="279" r:id="rId51"/>
    <p:sldId id="342" r:id="rId52"/>
    <p:sldId id="295" r:id="rId53"/>
    <p:sldId id="289" r:id="rId54"/>
    <p:sldId id="290" r:id="rId55"/>
    <p:sldId id="300" r:id="rId56"/>
    <p:sldId id="275" r:id="rId57"/>
    <p:sldId id="292" r:id="rId58"/>
    <p:sldId id="302" r:id="rId59"/>
    <p:sldId id="330" r:id="rId60"/>
    <p:sldId id="303" r:id="rId61"/>
    <p:sldId id="304" r:id="rId62"/>
    <p:sldId id="291" r:id="rId63"/>
    <p:sldId id="274" r:id="rId64"/>
    <p:sldId id="311" r:id="rId65"/>
    <p:sldId id="307" r:id="rId6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480000"/>
    <a:srgbClr val="F3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63" autoAdjust="0"/>
    <p:restoredTop sz="94708" autoAdjust="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autoTitleDeleted val="1"/>
    <c:plotArea>
      <c:layout>
        <c:manualLayout>
          <c:layoutTarget val="inner"/>
          <c:xMode val="edge"/>
          <c:yMode val="edge"/>
          <c:x val="0.39226845492957424"/>
          <c:y val="4.2399188865662574E-2"/>
          <c:w val="0.40197062705340375"/>
          <c:h val="0.891497754789682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6"/>
          <c:dPt>
            <c:idx val="0"/>
            <c:spPr>
              <a:ln>
                <a:solidFill>
                  <a:srgbClr val="480000"/>
                </a:solidFill>
              </a:ln>
            </c:spPr>
          </c:dPt>
          <c:dPt>
            <c:idx val="1"/>
            <c:spPr>
              <a:ln>
                <a:solidFill>
                  <a:srgbClr val="480000"/>
                </a:solidFill>
              </a:ln>
            </c:spPr>
          </c:dPt>
          <c:dLbls>
            <c:dLbl>
              <c:idx val="0"/>
              <c:layout>
                <c:manualLayout>
                  <c:x val="0.14943312039054726"/>
                  <c:y val="-0.12005324185739052"/>
                </c:manualLayout>
              </c:layout>
              <c:tx>
                <c:rich>
                  <a:bodyPr/>
                  <a:lstStyle/>
                  <a:p>
                    <a:r>
                      <a:rPr lang="ru-RU" sz="2500" dirty="0"/>
                      <a:t>Новгородский Муниципальный район - 90,44%</a:t>
                    </a:r>
                  </a:p>
                </c:rich>
              </c:tx>
              <c:showVal val="1"/>
              <c:showCatName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200" dirty="0">
                        <a:solidFill>
                          <a:schemeClr val="bg1"/>
                        </a:solidFill>
                      </a:rPr>
                      <a:t>Площадь Борковского сельского поселения; </a:t>
                    </a:r>
                    <a:r>
                      <a:rPr lang="ru-RU" sz="1200" dirty="0" smtClean="0">
                        <a:solidFill>
                          <a:schemeClr val="bg1"/>
                        </a:solidFill>
                      </a:rPr>
                      <a:t>9,56%</a:t>
                    </a:r>
                    <a:endParaRPr lang="ru-RU" sz="1200" dirty="0">
                      <a:solidFill>
                        <a:schemeClr val="bg1"/>
                      </a:solidFill>
                    </a:endParaRPr>
                  </a:p>
                </c:rich>
              </c:tx>
              <c:showVal val="1"/>
              <c:showCatName val="1"/>
            </c:dLbl>
            <c:showVal val="1"/>
            <c:showCatName val="1"/>
          </c:dLbls>
          <c:cat>
            <c:strRef>
              <c:f>Лист1!$A$2:$A$3</c:f>
              <c:strCache>
                <c:ptCount val="2"/>
                <c:pt idx="0">
                  <c:v>Площадь Новгородского муниципального района</c:v>
                </c:pt>
                <c:pt idx="1">
                  <c:v>Площадь Борковского сельского поселения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100</c:v>
                </c:pt>
                <c:pt idx="1">
                  <c:v>9.56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Население всего - 2 868 чел.</c:v>
                </c:pt>
              </c:strCache>
            </c:strRef>
          </c:tx>
          <c:dPt>
            <c:idx val="0"/>
            <c:spPr>
              <a:solidFill>
                <a:srgbClr val="FF5050"/>
              </a:solidFill>
            </c:spPr>
          </c:dPt>
          <c:dPt>
            <c:idx val="2"/>
            <c:spPr>
              <a:solidFill>
                <a:srgbClr val="FF9F9F"/>
              </a:solidFill>
            </c:spPr>
          </c:dPt>
          <c:dLbls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 - 1 711 чел.</c:v>
                </c:pt>
                <c:pt idx="1">
                  <c:v>Пенсионеры - 819 чел.</c:v>
                </c:pt>
                <c:pt idx="2">
                  <c:v>Дети от 0 до 17 лет - 338 чел.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1716</c:v>
                </c:pt>
                <c:pt idx="1">
                  <c:v>825</c:v>
                </c:pt>
                <c:pt idx="2">
                  <c:v>341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6953711492373849"/>
          <c:y val="0.21826906109654229"/>
          <c:w val="0.38566240157480758"/>
          <c:h val="0.68530463500543215"/>
        </c:manualLayout>
      </c:layout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zero"/>
  </c:chart>
  <c:spPr>
    <a:noFill/>
    <a:ln w="9525" cap="flat" cmpd="sng" algn="ctr">
      <a:noFill/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 baseline="0" dirty="0" smtClean="0"/>
              <a:t>2 100 727</a:t>
            </a:r>
            <a:r>
              <a:rPr lang="ru-RU" dirty="0" smtClean="0"/>
              <a:t> </a:t>
            </a:r>
            <a:r>
              <a:rPr lang="ru-RU" dirty="0"/>
              <a:t>рублей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5.4855987153688897E-2"/>
          <c:y val="0.19053600829318862"/>
          <c:w val="0.56663516068053343"/>
          <c:h val="0.722339776815659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Оплата потребления электроэнергии</c:v>
                </c:pt>
                <c:pt idx="1">
                  <c:v>Ремонт и содержание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1635290</c:v>
                </c:pt>
                <c:pt idx="1">
                  <c:v>141037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184-45BB-9635-04B91FF8548D}"/>
            </c:ext>
          </c:extLst>
        </c:ser>
        <c:dLbls/>
      </c:pie3DChart>
    </c:plotArea>
    <c:legend>
      <c:legendPos val="r"/>
      <c:layout>
        <c:manualLayout>
          <c:xMode val="edge"/>
          <c:yMode val="edge"/>
          <c:x val="0.62471797060796386"/>
          <c:y val="0.16744923470943598"/>
          <c:w val="0.37528202939203914"/>
          <c:h val="0.80834959448746879"/>
        </c:manualLayout>
      </c:layout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/>
              <a:t>Общая площадь жилого фонда</a:t>
            </a:r>
          </a:p>
        </c:rich>
      </c:tx>
      <c:layout>
        <c:manualLayout>
          <c:xMode val="edge"/>
          <c:yMode val="edge"/>
          <c:x val="0.16950578649031742"/>
          <c:y val="3.000281389499528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3757.9</c:v>
                </c:pt>
                <c:pt idx="1">
                  <c:v>1854.4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B4E-49A6-9C42-D12E117974E4}"/>
            </c:ext>
          </c:extLst>
        </c:ser>
        <c:dLbls/>
        <c:axId val="137979776"/>
        <c:axId val="137981312"/>
      </c:barChart>
      <c:catAx>
        <c:axId val="137979776"/>
        <c:scaling>
          <c:orientation val="minMax"/>
        </c:scaling>
        <c:axPos val="b"/>
        <c:numFmt formatCode="General" sourceLinked="1"/>
        <c:tickLblPos val="nextTo"/>
        <c:crossAx val="137981312"/>
        <c:crosses val="autoZero"/>
        <c:auto val="1"/>
        <c:lblAlgn val="ctr"/>
        <c:lblOffset val="100"/>
      </c:catAx>
      <c:valAx>
        <c:axId val="137981312"/>
        <c:scaling>
          <c:orientation val="minMax"/>
        </c:scaling>
        <c:delete val="1"/>
        <c:axPos val="l"/>
        <c:majorGridlines/>
        <c:numFmt formatCode="General" sourceLinked="0"/>
        <c:tickLblPos val="none"/>
        <c:crossAx val="1379797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"/>
  <c:chart>
    <c:title>
      <c:tx>
        <c:rich>
          <a:bodyPr/>
          <a:lstStyle/>
          <a:p>
            <a:pPr>
              <a:defRPr/>
            </a:pPr>
            <a:r>
              <a:rPr lang="ru-RU"/>
              <a:t>Посевы</a:t>
            </a:r>
          </a:p>
        </c:rich>
      </c:tx>
      <c:layout>
        <c:manualLayout>
          <c:xMode val="edge"/>
          <c:yMode val="edge"/>
          <c:x val="6.6306211723534583E-2"/>
          <c:y val="0.11103786645153912"/>
        </c:manualLayout>
      </c:layout>
    </c:title>
    <c:plotArea>
      <c:layout>
        <c:manualLayout>
          <c:layoutTarget val="inner"/>
          <c:xMode val="edge"/>
          <c:yMode val="edge"/>
          <c:x val="0.49397594050743682"/>
          <c:y val="6.4192272959499155E-2"/>
          <c:w val="0.26446773840769905"/>
          <c:h val="0.736293597579355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Картофель</c:v>
                </c:pt>
                <c:pt idx="1">
                  <c:v>Овощи открытого грунта</c:v>
                </c:pt>
                <c:pt idx="2">
                  <c:v>Овощи закрытого грунта</c:v>
                </c:pt>
                <c:pt idx="3">
                  <c:v>Многолетние насаждения и ягодные культуры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600</c:v>
                </c:pt>
                <c:pt idx="1">
                  <c:v>234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83-4F47-8598-35E05EFAD097}"/>
            </c:ext>
          </c:extLst>
        </c:ser>
        <c:dLbls/>
        <c:firstSliceAng val="0"/>
      </c:pieChart>
    </c:plotArea>
    <c:legend>
      <c:legendPos val="b"/>
      <c:legendEntry>
        <c:idx val="0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2000"/>
            </a:pPr>
            <a:endParaRPr lang="ru-RU"/>
          </a:p>
        </c:txPr>
      </c:legendEntry>
      <c:layout>
        <c:manualLayout>
          <c:xMode val="edge"/>
          <c:yMode val="edge"/>
          <c:x val="0"/>
          <c:y val="0.31056655683163248"/>
          <c:w val="0.56965879265092256"/>
          <c:h val="0.68943344316836752"/>
        </c:manualLayout>
      </c:layout>
      <c:txPr>
        <a:bodyPr/>
        <a:lstStyle/>
        <a:p>
          <a:pPr>
            <a:defRPr sz="20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0.24774</cdr:x>
      <cdr:y>0.0134</cdr:y>
    </cdr:from>
    <cdr:to>
      <cdr:x>0.4743</cdr:x>
      <cdr:y>0.31698</cdr:y>
    </cdr:to>
    <cdr:sp macro="" textlink="">
      <cdr:nvSpPr>
        <cdr:cNvPr id="2" name="TextBox 10"/>
        <cdr:cNvSpPr txBox="1"/>
      </cdr:nvSpPr>
      <cdr:spPr>
        <a:xfrm xmlns:a="http://schemas.openxmlformats.org/drawingml/2006/main">
          <a:off x="2952328" y="72008"/>
          <a:ext cx="2699792" cy="16312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3"/>
        </a:lnRef>
        <a:fillRef xmlns:a="http://schemas.openxmlformats.org/drawingml/2006/main" idx="2">
          <a:schemeClr val="accent3"/>
        </a:fillRef>
        <a:effectRef xmlns:a="http://schemas.openxmlformats.org/drawingml/2006/main" idx="1">
          <a:schemeClr val="accent3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algn="ctr"/>
          <a:r>
            <a:rPr lang="ru-RU" sz="2500" dirty="0" smtClean="0">
              <a:solidFill>
                <a:srgbClr val="EEECE1">
                  <a:lumMod val="10000"/>
                </a:srgbClr>
              </a:solidFill>
              <a:cs typeface="Times New Roman" pitchFamily="18" charset="0"/>
            </a:rPr>
            <a:t>9,56% от площади Новгородского муниципального района</a:t>
          </a:r>
          <a:endParaRPr lang="ru-RU" sz="2500" dirty="0">
            <a:solidFill>
              <a:srgbClr val="EEECE1">
                <a:lumMod val="10000"/>
              </a:srgbClr>
            </a:solidFill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0.25714</cdr:x>
      <cdr:y>0.37372</cdr:y>
    </cdr:from>
    <cdr:to>
      <cdr:x>0.46667</cdr:x>
      <cdr:y>0.56058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216" y="1728192"/>
          <a:ext cx="1584176" cy="864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0.96875</cdr:x>
      <cdr:y>0.95355</cdr:y>
    </cdr:from>
    <cdr:to>
      <cdr:x>1</cdr:x>
      <cdr:y>1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858280" y="5054987"/>
          <a:ext cx="28572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0.58594</cdr:x>
      <cdr:y>0.32621</cdr:y>
    </cdr:from>
    <cdr:to>
      <cdr:x>0.67969</cdr:x>
      <cdr:y>0.39359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357818" y="1729332"/>
          <a:ext cx="857256" cy="3571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0.58594</cdr:x>
      <cdr:y>0.32621</cdr:y>
    </cdr:from>
    <cdr:to>
      <cdr:x>0.67188</cdr:x>
      <cdr:y>0.40707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5357818" y="1729332"/>
          <a:ext cx="785818" cy="428628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2000" dirty="0" smtClean="0"/>
            <a:t>1716</a:t>
          </a:r>
          <a:endParaRPr lang="ru-RU" sz="2000" dirty="0"/>
        </a:p>
      </cdr:txBody>
    </cdr:sp>
  </cdr:relSizeAnchor>
  <cdr:relSizeAnchor xmlns:cdr="http://schemas.openxmlformats.org/drawingml/2006/chartDrawing">
    <cdr:from>
      <cdr:x>0.75781</cdr:x>
      <cdr:y>0.5014</cdr:y>
    </cdr:from>
    <cdr:to>
      <cdr:x>0.82031</cdr:x>
      <cdr:y>0.56878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6929454" y="2658026"/>
          <a:ext cx="571504" cy="357190"/>
        </a:xfrm>
        <a:prstGeom xmlns:a="http://schemas.openxmlformats.org/drawingml/2006/main" prst="rect">
          <a:avLst/>
        </a:prstGeom>
        <a:solidFill xmlns:a="http://schemas.openxmlformats.org/drawingml/2006/main">
          <a:schemeClr val="tx2">
            <a:lumMod val="20000"/>
            <a:lumOff val="80000"/>
          </a:schemeClr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825</a:t>
          </a:r>
          <a:endParaRPr lang="ru-RU" sz="1800" dirty="0"/>
        </a:p>
      </cdr:txBody>
    </cdr:sp>
  </cdr:relSizeAnchor>
  <cdr:relSizeAnchor xmlns:cdr="http://schemas.openxmlformats.org/drawingml/2006/chartDrawing">
    <cdr:from>
      <cdr:x>0.83594</cdr:x>
      <cdr:y>0.73049</cdr:y>
    </cdr:from>
    <cdr:to>
      <cdr:x>0.89844</cdr:x>
      <cdr:y>0.79787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7643834" y="3872472"/>
          <a:ext cx="571504" cy="357190"/>
        </a:xfrm>
        <a:prstGeom xmlns:a="http://schemas.openxmlformats.org/drawingml/2006/main" prst="rect">
          <a:avLst/>
        </a:prstGeom>
        <a:solidFill xmlns:a="http://schemas.openxmlformats.org/drawingml/2006/main">
          <a:srgbClr val="FFCCFF"/>
        </a:solidFill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dirty="0" smtClean="0"/>
            <a:t>341</a:t>
          </a:r>
          <a:endParaRPr lang="ru-RU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0.16731</cdr:x>
      <cdr:y>0.7764</cdr:y>
    </cdr:from>
    <cdr:to>
      <cdr:x>0.38465</cdr:x>
      <cdr:y>0.86048</cdr:y>
    </cdr:to>
    <cdr:sp macro="" textlink="">
      <cdr:nvSpPr>
        <cdr:cNvPr id="2" name="TextBox 6"/>
        <cdr:cNvSpPr txBox="1"/>
      </cdr:nvSpPr>
      <cdr:spPr>
        <a:xfrm xmlns:a="http://schemas.openxmlformats.org/drawingml/2006/main">
          <a:off x="1054085" y="3410328"/>
          <a:ext cx="1369286" cy="3693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dirty="0" smtClean="0">
              <a:solidFill>
                <a:schemeClr val="bg1"/>
              </a:solidFill>
            </a:rPr>
            <a:t>3757,9 </a:t>
          </a:r>
          <a:r>
            <a:rPr lang="ru-RU" dirty="0" err="1" smtClean="0">
              <a:solidFill>
                <a:schemeClr val="bg1"/>
              </a:solidFill>
            </a:rPr>
            <a:t>кв.м</a:t>
          </a:r>
          <a:r>
            <a:rPr lang="ru-RU" dirty="0" smtClean="0">
              <a:solidFill>
                <a:schemeClr val="bg1"/>
              </a:solidFill>
            </a:rPr>
            <a:t>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4487D-3B3D-4141-A687-305E733B344A}" type="datetimeFigureOut">
              <a:rPr lang="ru-RU" smtClean="0"/>
              <a:pPr/>
              <a:t>27.03.2020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BDCD1-6090-402D-BC95-CE9DEB52EA6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0345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3BDCD1-6090-402D-BC95-CE9DEB52EA6C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99DC1-2E83-485C-8356-3AA2135B9F3E}" type="datetimeFigureOut">
              <a:rPr lang="ru-RU" smtClean="0"/>
              <a:pPr/>
              <a:t>27.03.2020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D80A3-3292-4239-A1CE-DD0ED1AAEF5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rkiadm.ru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1403648" y="911712"/>
            <a:ext cx="7200800" cy="5034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Повестка дня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2700" dirty="0" smtClean="0">
              <a:solidFill>
                <a:srgbClr val="480000"/>
              </a:solidFill>
            </a:endParaRPr>
          </a:p>
          <a:p>
            <a:pPr marL="342900" indent="-342900" algn="just">
              <a:spcBef>
                <a:spcPct val="20000"/>
              </a:spcBef>
            </a:pPr>
            <a:r>
              <a:rPr lang="ru-RU" sz="2900" dirty="0"/>
              <a:t> </a:t>
            </a:r>
            <a:r>
              <a:rPr lang="ru-RU" sz="2900" dirty="0" smtClean="0"/>
              <a:t>  </a:t>
            </a:r>
            <a:r>
              <a:rPr kumimoji="0" lang="ru-RU" sz="2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29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Отчет Главы Администрации Борковского сельского поселения Ивановой</a:t>
            </a:r>
            <a:r>
              <a:rPr kumimoji="0" lang="ru-RU" sz="29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Светланы Геннадьевны </a:t>
            </a:r>
            <a:r>
              <a:rPr lang="ru-RU" sz="2900" dirty="0" smtClean="0"/>
              <a:t>о результатах своей деятельности и о результатах деятельности Администрации Борковского сельского поселения за 2019 год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9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174712" cy="198515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5) предоставление помещения для работы на обслуживаемом административном участке поселения сотруднику, замещающему должность участкового уполномоченного полиции;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6) осуществление мер по противодействию коррупции в границах Борковского сельского поселения.</a:t>
            </a:r>
          </a:p>
          <a:p>
            <a:pPr lvl="0" algn="just"/>
            <a:endParaRPr lang="ru-RU" sz="1400" dirty="0" smtClean="0">
              <a:cs typeface="Times New Roman" pitchFamily="18" charset="0"/>
            </a:endParaRP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 И иные полномочия по осуществлению деятельности Администрации в соответствии с законодательством (+30)</a:t>
            </a:r>
          </a:p>
          <a:p>
            <a:pPr algn="just"/>
            <a:endParaRPr lang="ru-RU" sz="1400" dirty="0" smtClean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802" y="3214686"/>
            <a:ext cx="3333741" cy="2500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5074" y="2850112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2966767"/>
            <a:ext cx="2500330" cy="333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548680"/>
            <a:ext cx="4176464" cy="57606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Доходная часть бюджета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4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77668887"/>
              </p:ext>
            </p:extLst>
          </p:nvPr>
        </p:nvGraphicFramePr>
        <p:xfrm>
          <a:off x="611560" y="1052735"/>
          <a:ext cx="7992886" cy="627952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963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681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0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Наименование вида дохода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план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факт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% исполнения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Налоговые доходы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НДФЛ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248 600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243 000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97,8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33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Единственный сельскохозяйственный налог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0,9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1,1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126,7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4608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Налог на имущество физ. </a:t>
                      </a:r>
                      <a:r>
                        <a:rPr lang="ru-RU" sz="1600" dirty="0" smtClean="0">
                          <a:effectLst/>
                        </a:rPr>
                        <a:t>лиц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731 000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786 300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107,7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Земельный налог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2 441 000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2 474 000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101,4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Акцизы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1091 700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1 088 000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99,7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+mn-lt"/>
                        </a:rPr>
                        <a:t>Госпошлина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11 200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13 200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118,3</a:t>
                      </a: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Доходы от аренды имущества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4 000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103,3</a:t>
                      </a:r>
                    </a:p>
                  </a:txBody>
                  <a:tcPr marL="61494" marR="61494" marT="0" marB="0"/>
                </a:tc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Неналоговые доходы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09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Прочие </a:t>
                      </a:r>
                      <a:r>
                        <a:rPr lang="ru-RU" sz="1600" dirty="0" smtClean="0">
                          <a:effectLst/>
                        </a:rPr>
                        <a:t>межбюджетные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37 400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Дотации на выравнивание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8 718 100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8 718 100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Прочие субсидии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5 308 400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4 440 300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83,6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Субсидии (межбюджетные)</a:t>
                      </a:r>
                      <a:endParaRPr lang="ru-RU" sz="16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22 510 800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21 387 200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95,0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Субвенции (ВУС)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198 800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198 800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8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Прочие субвенции</a:t>
                      </a:r>
                      <a:endParaRPr lang="ru-RU" sz="105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154 400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154 400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494" marR="61494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9723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Всего Доходы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+mn-lt"/>
                        </a:rPr>
                        <a:t> 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36 147 900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35 117 300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97,1</a:t>
                      </a:r>
                      <a:endParaRPr lang="ru-RU" sz="20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494" marR="61494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174712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Благоустройство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1412776"/>
            <a:ext cx="7200800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2823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Уличное освещение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280 фонарей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Затрачено 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на поставку электроэнергии – 1 908 237 руб.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на обслуживание электрооборудования – 192 490 руб.</a:t>
            </a:r>
          </a:p>
          <a:p>
            <a:endParaRPr lang="ru-RU" sz="2500" b="1" dirty="0" smtClean="0">
              <a:cs typeface="Arial" pitchFamily="34" charset="0"/>
            </a:endParaRPr>
          </a:p>
          <a:p>
            <a:r>
              <a:rPr lang="ru-RU" sz="2500" b="1" dirty="0" smtClean="0">
                <a:cs typeface="Arial" pitchFamily="34" charset="0"/>
              </a:rPr>
              <a:t> </a:t>
            </a:r>
            <a:endParaRPr lang="ru-RU" sz="2500" b="1" dirty="0"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1200251898"/>
              </p:ext>
            </p:extLst>
          </p:nvPr>
        </p:nvGraphicFramePr>
        <p:xfrm>
          <a:off x="843013" y="3470722"/>
          <a:ext cx="7488832" cy="3775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Благоустройство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0100" y="3429000"/>
            <a:ext cx="2428892" cy="283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8662" y="1071546"/>
            <a:ext cx="364333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29256" y="3357562"/>
            <a:ext cx="3071834" cy="2964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86116" y="3286124"/>
            <a:ext cx="216692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9124" y="1071546"/>
            <a:ext cx="41433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Вывоз ТБО и благоустройство территории</a:t>
            </a:r>
          </a:p>
          <a:p>
            <a:pPr lvl="0"/>
            <a:r>
              <a:rPr lang="ru-RU" sz="2500" dirty="0">
                <a:solidFill>
                  <a:prstClr val="black"/>
                </a:solidFill>
                <a:cs typeface="Arial" pitchFamily="34" charset="0"/>
              </a:rPr>
              <a:t>Вывоз ТБО осуществляет региональный оператор «ЭКО СИТИ»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596" y="2143116"/>
            <a:ext cx="4762501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7852" y="3929066"/>
            <a:ext cx="3446884" cy="258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692696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Выписано предписаний за нарушение правил благоустройства – 85  (2018 г. - 89) 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Всего израсходовано на прочие мероприятия по благоустройству – 567 392 руб.</a:t>
            </a:r>
          </a:p>
        </p:txBody>
      </p:sp>
      <p:pic>
        <p:nvPicPr>
          <p:cNvPr id="5" name="Рисунок 4" descr="IMG_09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857628"/>
            <a:ext cx="3809995" cy="2857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regnum_picture_1517809944149149_bi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066" y="3929066"/>
            <a:ext cx="3429024" cy="2652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общественная баня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собственник – ИП Селенин Александр Владимирович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С марта ведется капитальный ремонт, открытие планируется на сентябрь 2020 года</a:t>
            </a:r>
          </a:p>
          <a:p>
            <a:endParaRPr lang="ru-RU" sz="2500" dirty="0" smtClean="0">
              <a:cs typeface="Arial" pitchFamily="34" charset="0"/>
            </a:endParaRPr>
          </a:p>
          <a:p>
            <a:endParaRPr lang="ru-RU" sz="2500" dirty="0" smtClean="0">
              <a:cs typeface="Arial" pitchFamily="34" charset="0"/>
            </a:endParaRP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429000"/>
            <a:ext cx="3286148" cy="2921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03" y="3429000"/>
            <a:ext cx="3857664" cy="2893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6768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Ремонт и содержание дорог</a:t>
            </a:r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3568" y="1052736"/>
            <a:ext cx="8136904" cy="518457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Общая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протяжённость дорожной сети – </a:t>
            </a:r>
            <a:r>
              <a:rPr lang="ru-RU" sz="2500" dirty="0" smtClean="0"/>
              <a:t>26,156 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км</a:t>
            </a:r>
            <a:endParaRPr lang="ru-RU" sz="250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Направлено и израсходовано – 3 </a:t>
            </a:r>
            <a:r>
              <a:rPr lang="ru-RU" sz="2500" noProof="0" dirty="0" smtClean="0"/>
              <a:t>341</a:t>
            </a:r>
            <a:r>
              <a:rPr lang="ru-RU" sz="2500" dirty="0" smtClean="0"/>
              <a:t> 791</a:t>
            </a: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рублей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2400" b="1" u="sng" dirty="0" smtClean="0"/>
              <a:t>Выполнен</a:t>
            </a:r>
            <a:r>
              <a:rPr lang="ru-RU" sz="2400" dirty="0" smtClean="0"/>
              <a:t>: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ремонт автомобильных дорог местного и общего значения: д. Сельцо, д. </a:t>
            </a:r>
            <a:r>
              <a:rPr lang="ru-RU" sz="2400" dirty="0" err="1" smtClean="0"/>
              <a:t>Яровица</a:t>
            </a:r>
            <a:r>
              <a:rPr lang="ru-RU" sz="2400" dirty="0" smtClean="0"/>
              <a:t>, д. Н. </a:t>
            </a:r>
            <a:r>
              <a:rPr lang="ru-RU" sz="2400" dirty="0" err="1" smtClean="0"/>
              <a:t>Куравичино</a:t>
            </a:r>
            <a:r>
              <a:rPr lang="ru-RU" sz="2400" dirty="0" smtClean="0"/>
              <a:t>, д. Чайка, д. Орлово, д. </a:t>
            </a:r>
            <a:r>
              <a:rPr lang="ru-RU" sz="2400" dirty="0" err="1" smtClean="0"/>
              <a:t>Воробейка</a:t>
            </a:r>
            <a:r>
              <a:rPr lang="ru-RU" sz="2400" dirty="0" smtClean="0"/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чистка канав и обустройство </a:t>
            </a:r>
            <a:r>
              <a:rPr lang="ru-RU" sz="2400" dirty="0" err="1" smtClean="0"/>
              <a:t>трубопереезда</a:t>
            </a:r>
            <a:r>
              <a:rPr lang="ru-RU" sz="2400" dirty="0" smtClean="0"/>
              <a:t> на ул. Промышленной, чистка канавы вдоль ул. Парковой в д. Борки;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содержание автомобильных дорог общего пользования и местного значения в границах населенных пунктов в зимнее время;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/>
              <a:t> </a:t>
            </a:r>
            <a:r>
              <a:rPr lang="ru-RU" sz="2400" dirty="0" smtClean="0"/>
              <a:t>экспертизы проектно – сметной документации на ремонт дорог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/>
              <a:t> приобретение и установка дорожных знаков в д. Борки в целях безопасности дорожного движения.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711" y="792604"/>
            <a:ext cx="4373321" cy="5411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101450" y="1052736"/>
            <a:ext cx="3143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Строительство автомобильных дорог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48064" y="836712"/>
            <a:ext cx="3638778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67687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Ремонт и содержание дорог</a:t>
            </a:r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83568" y="1052736"/>
            <a:ext cx="8136904" cy="518457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25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3174" y="928670"/>
            <a:ext cx="2277595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3240" y="1214422"/>
            <a:ext cx="2357454" cy="2241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8992" y="3643314"/>
            <a:ext cx="2321734" cy="3095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3643314"/>
            <a:ext cx="230385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43636" y="3643314"/>
            <a:ext cx="230385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2597" y="1071546"/>
            <a:ext cx="204489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785786" y="2855027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д. </a:t>
            </a:r>
            <a:r>
              <a:rPr lang="ru-RU" b="1" dirty="0" err="1" smtClean="0">
                <a:solidFill>
                  <a:schemeClr val="bg1"/>
                </a:solidFill>
              </a:rPr>
              <a:t>Яровица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0794" y="2891845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Чайка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76256" y="1214422"/>
            <a:ext cx="176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Н. </a:t>
            </a:r>
            <a:r>
              <a:rPr lang="ru-RU" b="1" dirty="0" err="1" smtClean="0">
                <a:solidFill>
                  <a:schemeClr val="bg1"/>
                </a:solidFill>
              </a:rPr>
              <a:t>Куравичино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6177" y="5905294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Орлово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6182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Воробейка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29388" y="607220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Сельцо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Противопожарная безопасность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/>
              <a:t>На территории поселения: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17 пожарных водоемов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9 гидрантов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Израсходовано – </a:t>
            </a:r>
            <a:r>
              <a:rPr lang="ru-RU" sz="2500" dirty="0" smtClean="0"/>
              <a:t>63 045 рублей</a:t>
            </a:r>
          </a:p>
          <a:p>
            <a:endParaRPr lang="ru-RU" sz="2500" dirty="0" smtClean="0"/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приобретались и устанавливались противопожарные знаки, частично приобретены средства оповещения и пожаротушения;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>
                <a:cs typeface="Arial" pitchFamily="34" charset="0"/>
              </a:rPr>
              <a:t> </a:t>
            </a:r>
            <a:r>
              <a:rPr lang="ru-RU" sz="2500" dirty="0" smtClean="0">
                <a:cs typeface="Arial" pitchFamily="34" charset="0"/>
              </a:rPr>
              <a:t>в зимнее время проводилась расчистка снега для подъезда к пожарным водоемам, в летнее время </a:t>
            </a:r>
            <a:r>
              <a:rPr lang="ru-RU" sz="2500" dirty="0" err="1" smtClean="0">
                <a:cs typeface="Arial" pitchFamily="34" charset="0"/>
              </a:rPr>
              <a:t>окос</a:t>
            </a:r>
            <a:r>
              <a:rPr lang="ru-RU" sz="2500" dirty="0" smtClean="0">
                <a:cs typeface="Arial" pitchFamily="34" charset="0"/>
              </a:rPr>
              <a:t> территории;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работы по противопожарной опашке в д. </a:t>
            </a:r>
            <a:r>
              <a:rPr lang="ru-RU" sz="2500" dirty="0" err="1" smtClean="0">
                <a:cs typeface="Arial" pitchFamily="34" charset="0"/>
              </a:rPr>
              <a:t>Подсонье</a:t>
            </a:r>
            <a:r>
              <a:rPr lang="ru-RU" sz="2500" dirty="0" smtClean="0">
                <a:cs typeface="Arial" pitchFamily="34" charset="0"/>
              </a:rPr>
              <a:t>, Чайка и Борок.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Противопожарная безопасность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1071546"/>
            <a:ext cx="3888432" cy="3232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2232390"/>
            <a:ext cx="5929354" cy="444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124744"/>
            <a:ext cx="7848872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9017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8092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Благоустройство и содержание воинских захоронений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/>
              <a:t>На территории поселения: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3 воинских захоронения (д. Чайка, д. Борки, д. Заболотье)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4 военно-мемориальных объекта (д. Завал, д. </a:t>
            </a:r>
            <a:r>
              <a:rPr lang="ru-RU" sz="2500" dirty="0" err="1" smtClean="0"/>
              <a:t>Сергово</a:t>
            </a:r>
            <a:r>
              <a:rPr lang="ru-RU" sz="2500" dirty="0" smtClean="0"/>
              <a:t>,</a:t>
            </a:r>
          </a:p>
          <a:p>
            <a:r>
              <a:rPr lang="ru-RU" sz="2500" dirty="0" smtClean="0"/>
              <a:t> д. Сельцо, д. Заболотье)</a:t>
            </a:r>
          </a:p>
          <a:p>
            <a:endParaRPr lang="ru-RU" sz="2500" dirty="0" smtClean="0"/>
          </a:p>
          <a:p>
            <a:r>
              <a:rPr lang="ru-RU" sz="2500" dirty="0" smtClean="0">
                <a:cs typeface="Arial" pitchFamily="34" charset="0"/>
              </a:rPr>
              <a:t>Израсходовано на содержание и уборку - </a:t>
            </a:r>
            <a:r>
              <a:rPr lang="ru-RU" sz="2500" dirty="0" smtClean="0"/>
              <a:t>25 500 рублей </a:t>
            </a:r>
          </a:p>
          <a:p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 descr="DSCF74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49080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аболоть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221088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hay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4149080"/>
            <a:ext cx="3059832" cy="229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83568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Борки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9912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Заболотье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6256" y="60212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д. Чайка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День Победы</a:t>
            </a:r>
          </a:p>
        </p:txBody>
      </p:sp>
      <p:pic>
        <p:nvPicPr>
          <p:cNvPr id="3" name="Рисунок 2" descr="DSCF78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933056"/>
            <a:ext cx="3491880" cy="261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F788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933056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F78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1268760"/>
            <a:ext cx="3323861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F78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08037" y="1268760"/>
            <a:ext cx="3371867" cy="2528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Благоустройство и содержание гражданских кладбищ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Количество гражданских кладбищ – 6</a:t>
            </a:r>
          </a:p>
          <a:p>
            <a:r>
              <a:rPr lang="ru-RU" sz="2500" dirty="0" smtClean="0">
                <a:cs typeface="Arial" pitchFamily="34" charset="0"/>
              </a:rPr>
              <a:t>(</a:t>
            </a:r>
            <a:r>
              <a:rPr lang="ru-RU" sz="2500" dirty="0" smtClean="0"/>
              <a:t>д. </a:t>
            </a:r>
            <a:r>
              <a:rPr lang="ru-RU" sz="2500" dirty="0" err="1" smtClean="0"/>
              <a:t>Куканово</a:t>
            </a:r>
            <a:r>
              <a:rPr lang="ru-RU" sz="2500" dirty="0" smtClean="0"/>
              <a:t>, д. Орлово, д. </a:t>
            </a:r>
            <a:r>
              <a:rPr lang="ru-RU" sz="2500" dirty="0" err="1" smtClean="0"/>
              <a:t>Сутоки</a:t>
            </a:r>
            <a:r>
              <a:rPr lang="ru-RU" sz="2500" dirty="0" smtClean="0"/>
              <a:t>, д. Богданово, </a:t>
            </a:r>
          </a:p>
          <a:p>
            <a:r>
              <a:rPr lang="ru-RU" sz="2500" dirty="0" smtClean="0"/>
              <a:t>д. </a:t>
            </a:r>
            <a:r>
              <a:rPr lang="ru-RU" sz="2500" dirty="0" err="1" smtClean="0"/>
              <a:t>Сергово</a:t>
            </a:r>
            <a:r>
              <a:rPr lang="ru-RU" sz="2500" dirty="0" smtClean="0"/>
              <a:t>, д. Липицы</a:t>
            </a:r>
            <a:r>
              <a:rPr lang="ru-RU" sz="2500" dirty="0" smtClean="0">
                <a:cs typeface="Arial" pitchFamily="34" charset="0"/>
              </a:rPr>
              <a:t>)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Израсходовано на содержание и благоустройство – </a:t>
            </a:r>
          </a:p>
          <a:p>
            <a:r>
              <a:rPr lang="ru-RU" sz="2500" dirty="0" smtClean="0">
                <a:cs typeface="Arial" pitchFamily="34" charset="0"/>
              </a:rPr>
              <a:t>45 912</a:t>
            </a:r>
            <a:r>
              <a:rPr lang="ru-RU" sz="2500" dirty="0" smtClean="0"/>
              <a:t> руб.</a:t>
            </a:r>
          </a:p>
          <a:p>
            <a:endParaRPr lang="ru-RU" sz="2500" dirty="0" smtClean="0"/>
          </a:p>
          <a:p>
            <a:pPr algn="just"/>
            <a:r>
              <a:rPr lang="ru-RU" sz="2500" dirty="0" smtClean="0"/>
              <a:t>Произведена работа по:</a:t>
            </a:r>
          </a:p>
          <a:p>
            <a:pPr algn="just">
              <a:buFont typeface="Arial" pitchFamily="34" charset="0"/>
              <a:buChar char="•"/>
            </a:pPr>
            <a:r>
              <a:rPr lang="ru-RU" sz="2500" dirty="0" smtClean="0"/>
              <a:t>систематизации </a:t>
            </a:r>
          </a:p>
          <a:p>
            <a:pPr algn="just">
              <a:buFont typeface="Arial" pitchFamily="34" charset="0"/>
              <a:buChar char="•"/>
            </a:pPr>
            <a:r>
              <a:rPr lang="ru-RU" sz="2500" dirty="0" smtClean="0"/>
              <a:t>очистке </a:t>
            </a:r>
          </a:p>
          <a:p>
            <a:pPr algn="just">
              <a:buFont typeface="Arial" pitchFamily="34" charset="0"/>
              <a:buChar char="•"/>
            </a:pPr>
            <a:r>
              <a:rPr lang="ru-RU" sz="2500" dirty="0" smtClean="0"/>
              <a:t>благоустройству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3679033"/>
            <a:ext cx="3786214" cy="2839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7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857232"/>
            <a:ext cx="3257555" cy="2440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meleksa3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714356"/>
            <a:ext cx="396408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4214818"/>
            <a:ext cx="3218978" cy="1808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eetsya-mnozhestvo-podobnyh-kak-na-dannom-foto-proektov-nebolsh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24" y="3429000"/>
            <a:ext cx="4085746" cy="3024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548680"/>
            <a:ext cx="7848872" cy="136815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Жилищное строительство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500" b="1" dirty="0" smtClean="0">
              <a:solidFill>
                <a:srgbClr val="48000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Сдано в эксплуатацию: </a:t>
            </a:r>
            <a:r>
              <a:rPr lang="ru-RU" sz="2500" dirty="0" smtClean="0">
                <a:ea typeface="+mj-ea"/>
                <a:cs typeface="Arial" pitchFamily="34" charset="0"/>
              </a:rPr>
              <a:t>32</a:t>
            </a: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 жилых дома, общей площадью </a:t>
            </a:r>
            <a:r>
              <a:rPr lang="ru-RU" sz="2500" dirty="0" smtClean="0">
                <a:ea typeface="+mj-ea"/>
                <a:cs typeface="Arial" pitchFamily="34" charset="0"/>
              </a:rPr>
              <a:t>3757,9</a:t>
            </a:r>
            <a:r>
              <a:rPr kumimoji="0" lang="ru-RU" sz="25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 кв.м</a:t>
            </a:r>
            <a:r>
              <a:rPr kumimoji="0" lang="ru-RU" sz="25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ea typeface="+mj-ea"/>
                <a:cs typeface="Arial" pitchFamily="34" charset="0"/>
              </a:rPr>
              <a:t> </a:t>
            </a:r>
            <a:endParaRPr kumimoji="0" lang="ru-RU" sz="25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94948256"/>
              </p:ext>
            </p:extLst>
          </p:nvPr>
        </p:nvGraphicFramePr>
        <p:xfrm>
          <a:off x="1403648" y="2204864"/>
          <a:ext cx="630019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6"/>
          <p:cNvSpPr txBox="1"/>
          <p:nvPr/>
        </p:nvSpPr>
        <p:spPr>
          <a:xfrm>
            <a:off x="5429256" y="5286388"/>
            <a:ext cx="1224136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1854,4  кв.м.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28860" y="3000372"/>
            <a:ext cx="121444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32 дома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9256" y="4714884"/>
            <a:ext cx="121444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23 дома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571472" y="548680"/>
            <a:ext cx="8572528" cy="32375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Земли</a:t>
            </a:r>
            <a:r>
              <a:rPr kumimoji="0" lang="ru-RU" sz="2500" b="1" i="0" u="none" strike="noStrike" kern="1200" cap="none" spc="0" normalizeH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сельскохозяйственного назначения</a:t>
            </a:r>
          </a:p>
          <a:p>
            <a:pPr>
              <a:spcBef>
                <a:spcPct val="0"/>
              </a:spcBef>
            </a:pPr>
            <a:r>
              <a:rPr lang="ru-RU" sz="2500" u="sng" dirty="0" smtClean="0"/>
              <a:t>В муниципальной собственности</a:t>
            </a:r>
            <a:r>
              <a:rPr lang="ru-RU" sz="2500" dirty="0" smtClean="0"/>
              <a:t> - 176 земельных участков </a:t>
            </a:r>
          </a:p>
          <a:p>
            <a:r>
              <a:rPr lang="ru-RU" sz="2500" u="sng" dirty="0" smtClean="0"/>
              <a:t>Хозяйственную деятельность ведут</a:t>
            </a:r>
            <a:r>
              <a:rPr lang="ru-RU" sz="2500" dirty="0" smtClean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крестьянские хозяйства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ООО  «Новгородская Агрохимическая компания «АГРО»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ФГБНУ «Новгородский НИИСХ»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ООО «</a:t>
            </a:r>
            <a:r>
              <a:rPr lang="ru-RU" sz="2500" dirty="0" err="1" smtClean="0"/>
              <a:t>НовСвин</a:t>
            </a:r>
            <a:r>
              <a:rPr lang="ru-RU" sz="2500" dirty="0" smtClean="0"/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Личные подсобные хозяйства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ea typeface="+mj-ea"/>
              <a:cs typeface="Arial" pitchFamily="34" charset="0"/>
            </a:endParaRPr>
          </a:p>
        </p:txBody>
      </p:sp>
      <p:graphicFrame>
        <p:nvGraphicFramePr>
          <p:cNvPr id="4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96693433"/>
              </p:ext>
            </p:extLst>
          </p:nvPr>
        </p:nvGraphicFramePr>
        <p:xfrm>
          <a:off x="0" y="3357562"/>
          <a:ext cx="9144000" cy="328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692696"/>
            <a:ext cx="525658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Площадь – 40 620 га</a:t>
            </a:r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3980638525"/>
              </p:ext>
            </p:extLst>
          </p:nvPr>
        </p:nvGraphicFramePr>
        <p:xfrm>
          <a:off x="-2772816" y="1484784"/>
          <a:ext cx="11916816" cy="5373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55576" y="2924944"/>
            <a:ext cx="8712968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Наличие поголовья скота в личных подсобных хозяйствах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2294245"/>
              </p:ext>
            </p:extLst>
          </p:nvPr>
        </p:nvGraphicFramePr>
        <p:xfrm>
          <a:off x="395536" y="3789040"/>
          <a:ext cx="8381840" cy="2663952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8167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25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825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Наличие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 01.01. </a:t>
                      </a:r>
                      <a:r>
                        <a:rPr lang="ru-RU" sz="1900" dirty="0" smtClean="0">
                          <a:effectLst/>
                        </a:rPr>
                        <a:t>2020 </a:t>
                      </a:r>
                      <a:r>
                        <a:rPr lang="ru-RU" sz="1900" dirty="0">
                          <a:effectLst/>
                        </a:rPr>
                        <a:t>г.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на 01.01. </a:t>
                      </a:r>
                      <a:r>
                        <a:rPr lang="ru-RU" sz="1900" dirty="0" smtClean="0">
                          <a:effectLst/>
                        </a:rPr>
                        <a:t>2019 </a:t>
                      </a:r>
                      <a:r>
                        <a:rPr lang="ru-RU" sz="1900" dirty="0">
                          <a:effectLst/>
                        </a:rPr>
                        <a:t>г.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Всего КРС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64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в т.ч. коровы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49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Свиньи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Овцы и козы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Птица (куры)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1200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1200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Пчёлосемьи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157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1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</a:rPr>
                        <a:t>кролики</a:t>
                      </a:r>
                      <a:endParaRPr lang="ru-RU" sz="15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</a:rPr>
                        <a:t>100</a:t>
                      </a:r>
                      <a:endParaRPr lang="ru-RU" sz="15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1539" marR="91539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7" name="Picture 2" descr="https://im1-tub-ru.yandex.net/i?id=b65229ea625329d2aea15552e90a22dc&amp;n=33&amp;h=215&amp;w=3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857232"/>
            <a:ext cx="2928958" cy="196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im0-tub-ru.yandex.net/i?id=4f5ac3cd2f7ac9dd94362d05d95610a9&amp;n=33&amp;h=215&amp;w=3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857232"/>
            <a:ext cx="3071802" cy="176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://vikikolok.ru/krolik/word/wp-content/gallery/kroliki-simple/krolik-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928670"/>
            <a:ext cx="2322615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548680"/>
            <a:ext cx="8460432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Выделение земельных участков </a:t>
            </a:r>
          </a:p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для ведения личного подсобного хозяйства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55576" y="1772816"/>
            <a:ext cx="8229600" cy="2764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очереди на получение (по состоянию на 01.01.2020г.): 83 граждан (местные жители)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Предоставлено:  5 земельных</a:t>
            </a:r>
            <a:r>
              <a:rPr kumimoji="0" lang="ru-RU" sz="25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участков многодетным семьям, 2 земельных участка в аренду на 20 лет.</a:t>
            </a:r>
            <a:endParaRPr kumimoji="0" lang="ru-RU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604" t="10230" r="3323" b="9973"/>
          <a:stretch>
            <a:fillRect/>
          </a:stretch>
        </p:blipFill>
        <p:spPr bwMode="auto">
          <a:xfrm>
            <a:off x="1763688" y="4071918"/>
            <a:ext cx="5715040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83568" y="548680"/>
            <a:ext cx="8460432" cy="57606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755576" y="1772816"/>
            <a:ext cx="8229600" cy="27649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899592" y="1124744"/>
            <a:ext cx="763284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2184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Хозяйственная деятельность и обслуживание населения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u="sng" dirty="0" smtClean="0"/>
              <a:t>41 организация и учреждение:</a:t>
            </a:r>
          </a:p>
          <a:p>
            <a:r>
              <a:rPr lang="ru-RU" sz="2500" dirty="0" smtClean="0"/>
              <a:t>6 – предприятия сельского хозяйства</a:t>
            </a:r>
          </a:p>
          <a:p>
            <a:r>
              <a:rPr lang="ru-RU" sz="2500" dirty="0" smtClean="0"/>
              <a:t>1 – лесного хозяйства</a:t>
            </a:r>
          </a:p>
          <a:p>
            <a:r>
              <a:rPr lang="ru-RU" sz="2500" dirty="0" smtClean="0"/>
              <a:t>2 – связи и энергетики</a:t>
            </a:r>
          </a:p>
          <a:p>
            <a:r>
              <a:rPr lang="ru-RU" sz="2500" dirty="0"/>
              <a:t>4</a:t>
            </a:r>
            <a:r>
              <a:rPr lang="ru-RU" sz="2500" dirty="0" smtClean="0"/>
              <a:t> – коммунальных хозяйства</a:t>
            </a:r>
          </a:p>
          <a:p>
            <a:r>
              <a:rPr lang="ru-RU" sz="2500" dirty="0" smtClean="0"/>
              <a:t>13 – розничной торговли</a:t>
            </a:r>
          </a:p>
          <a:p>
            <a:r>
              <a:rPr lang="ru-RU" sz="2500" dirty="0" smtClean="0"/>
              <a:t>4 – культуры</a:t>
            </a:r>
          </a:p>
          <a:p>
            <a:r>
              <a:rPr lang="ru-RU" sz="2500" dirty="0"/>
              <a:t>1</a:t>
            </a:r>
            <a:r>
              <a:rPr lang="ru-RU" sz="2500" dirty="0" smtClean="0"/>
              <a:t> – образование</a:t>
            </a:r>
          </a:p>
          <a:p>
            <a:r>
              <a:rPr lang="ru-RU" sz="2500" dirty="0" smtClean="0"/>
              <a:t>3 – здравоохранения</a:t>
            </a:r>
          </a:p>
          <a:p>
            <a:r>
              <a:rPr lang="ru-RU" sz="2500" dirty="0" smtClean="0"/>
              <a:t>7 - прочих</a:t>
            </a:r>
          </a:p>
          <a:p>
            <a:endParaRPr lang="ru-RU" sz="2500" dirty="0">
              <a:solidFill>
                <a:srgbClr val="480000"/>
              </a:solidFill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76056" y="3068960"/>
            <a:ext cx="3240360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Торговое обслуживание населения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13 магазинов и павильонов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открыт сетевой магазин «Верный»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</a:t>
            </a:r>
            <a:r>
              <a:rPr lang="ru-RU" sz="2500" dirty="0" err="1" smtClean="0">
                <a:cs typeface="Arial" pitchFamily="34" charset="0"/>
              </a:rPr>
              <a:t>автомагазины</a:t>
            </a:r>
            <a:r>
              <a:rPr lang="ru-RU" sz="2500" dirty="0" smtClean="0">
                <a:cs typeface="Arial" pitchFamily="34" charset="0"/>
              </a:rPr>
              <a:t> - в деревнях без стационарных торговых точек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5" name="Рисунок 4" descr="Верный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717032"/>
            <a:ext cx="293522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Мельница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3000372"/>
            <a:ext cx="3214710" cy="3656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Услуги связи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2 отделения ФГУП «Почта России» (д. Борки, д. </a:t>
            </a:r>
            <a:r>
              <a:rPr lang="ru-RU" sz="2500" dirty="0" err="1" smtClean="0">
                <a:cs typeface="Arial" pitchFamily="34" charset="0"/>
              </a:rPr>
              <a:t>Сергово</a:t>
            </a:r>
            <a:r>
              <a:rPr lang="ru-RU" sz="2500" dirty="0" smtClean="0"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телефонная проводная связь ПАО «</a:t>
            </a:r>
            <a:r>
              <a:rPr lang="ru-RU" sz="2500" dirty="0" err="1" smtClean="0">
                <a:cs typeface="Arial" pitchFamily="34" charset="0"/>
              </a:rPr>
              <a:t>Ростелеком</a:t>
            </a:r>
            <a:r>
              <a:rPr lang="ru-RU" sz="2500" dirty="0" smtClean="0">
                <a:cs typeface="Arial" pitchFamily="34" charset="0"/>
              </a:rPr>
              <a:t>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сотовая связь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таксофоны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 descr="Почта России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3068960"/>
            <a:ext cx="1733550" cy="83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Ростелеко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509120"/>
            <a:ext cx="2448272" cy="183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Мобильная_связь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2564904"/>
            <a:ext cx="2052736" cy="153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Таксофон.jpg"/>
          <p:cNvPicPr>
            <a:picLocks noChangeAspect="1"/>
          </p:cNvPicPr>
          <p:nvPr/>
        </p:nvPicPr>
        <p:blipFill>
          <a:blip r:embed="rId6" cstate="print"/>
          <a:srcRect r="18080"/>
          <a:stretch>
            <a:fillRect/>
          </a:stretch>
        </p:blipFill>
        <p:spPr>
          <a:xfrm>
            <a:off x="5580112" y="4509120"/>
            <a:ext cx="2304256" cy="187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Здравоохранение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ГОБУЗ «Новгородская центральная районная больница»: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амбулатория д. Борки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ФАП д. </a:t>
            </a:r>
            <a:r>
              <a:rPr lang="ru-RU" sz="2500" dirty="0" err="1" smtClean="0">
                <a:cs typeface="Arial" pitchFamily="34" charset="0"/>
              </a:rPr>
              <a:t>Толстиково</a:t>
            </a:r>
            <a:endParaRPr lang="ru-RU" sz="25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ФАП д. </a:t>
            </a:r>
            <a:r>
              <a:rPr lang="ru-RU" sz="2500" dirty="0" err="1" smtClean="0">
                <a:cs typeface="Arial" pitchFamily="34" charset="0"/>
              </a:rPr>
              <a:t>Сергово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3" name="Рисунок 2" descr="20190210_135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3068960"/>
            <a:ext cx="5076056" cy="3435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dsc004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928802"/>
            <a:ext cx="4286248" cy="285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n_03092018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2" y="3786190"/>
            <a:ext cx="4865943" cy="2895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785786" y="107154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Муниципальное автономное образовательное учреждение «Борковская СОШ»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Образование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_06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3372" y="3143248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3" descr="20170312_1238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163340"/>
            <a:ext cx="3357586" cy="5336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417646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Спорт</a:t>
            </a:r>
          </a:p>
          <a:p>
            <a:r>
              <a:rPr lang="ru-RU" sz="1400" b="1" dirty="0" smtClean="0">
                <a:cs typeface="Arial" pitchFamily="34" charset="0"/>
              </a:rPr>
              <a:t>На спортивные мероприятия израсходовано</a:t>
            </a:r>
            <a:r>
              <a:rPr lang="ru-RU" sz="1400" dirty="0" smtClean="0">
                <a:cs typeface="Arial" pitchFamily="34" charset="0"/>
              </a:rPr>
              <a:t> </a:t>
            </a:r>
          </a:p>
          <a:p>
            <a:r>
              <a:rPr lang="ru-RU" sz="1400" dirty="0" smtClean="0">
                <a:cs typeface="Arial" pitchFamily="34" charset="0"/>
              </a:rPr>
              <a:t>– </a:t>
            </a:r>
            <a:r>
              <a:rPr lang="ru-RU" sz="1400" dirty="0" smtClean="0">
                <a:cs typeface="Arial" pitchFamily="34" charset="0"/>
              </a:rPr>
              <a:t>48 000 руб</a:t>
            </a:r>
            <a:r>
              <a:rPr lang="ru-RU" sz="1400" dirty="0" smtClean="0">
                <a:cs typeface="Arial" pitchFamily="34" charset="0"/>
              </a:rPr>
              <a:t>. </a:t>
            </a:r>
            <a:endParaRPr lang="ru-RU" sz="25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1 спортивный зал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1 футбольное поле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2 волейбольные площадки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баскетбольная площадка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гимнастический городок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каток</a:t>
            </a:r>
          </a:p>
        </p:txBody>
      </p:sp>
      <p:pic>
        <p:nvPicPr>
          <p:cNvPr id="3" name="Picture 2" descr="https://pp.userapi.com/c638017/v638017459/2164d/hjnIcguFsK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4021" y="3573016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SCF6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69269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lQY4W8dlwbw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3857628"/>
            <a:ext cx="3619493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рки-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5246585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755576" y="980728"/>
            <a:ext cx="4176464" cy="122413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Состав: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8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34 населённых пункта</a:t>
            </a:r>
            <a:endParaRPr kumimoji="0" lang="ru-RU" sz="2500" b="1" i="0" u="none" strike="noStrike" kern="1200" cap="none" spc="0" normalizeH="0" baseline="0" noProof="0" dirty="0">
              <a:ln>
                <a:noFill/>
              </a:ln>
              <a:solidFill>
                <a:srgbClr val="48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436096" y="692696"/>
            <a:ext cx="1691680" cy="587957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Богданово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Большое  </a:t>
            </a: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Подсонье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Борки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Борок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Верховье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Воробейка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Горошково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Десятины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Дубровка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Еруново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Заболотье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Завал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Куканово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Курицко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Ларешниково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Лентьево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27776" y="665312"/>
            <a:ext cx="2016224" cy="6192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kern="0" dirty="0" err="1" smtClean="0"/>
              <a:t>Любоежа</a:t>
            </a:r>
            <a:endParaRPr lang="ru-RU" sz="1800" kern="0" dirty="0" smtClean="0"/>
          </a:p>
          <a:p>
            <a:pPr marL="0" indent="0" algn="just">
              <a:buNone/>
            </a:pPr>
            <a:r>
              <a:rPr lang="ru-RU" sz="1800" kern="0" dirty="0" smtClean="0"/>
              <a:t>Новое Куравичино</a:t>
            </a:r>
          </a:p>
          <a:p>
            <a:pPr marL="0" indent="0" algn="just">
              <a:buNone/>
            </a:pPr>
            <a:r>
              <a:rPr lang="ru-RU" sz="1800" kern="0" dirty="0" smtClean="0"/>
              <a:t>Новое Сергово</a:t>
            </a:r>
          </a:p>
          <a:p>
            <a:pPr marL="0" indent="0" algn="just">
              <a:buNone/>
            </a:pPr>
            <a:r>
              <a:rPr lang="ru-RU" sz="1800" kern="0" dirty="0" smtClean="0"/>
              <a:t>Новое Храмзино</a:t>
            </a:r>
            <a:endParaRPr lang="ru-RU" sz="1800" kern="0" dirty="0"/>
          </a:p>
          <a:p>
            <a:pPr marL="0" indent="0" algn="just">
              <a:buNone/>
            </a:pPr>
            <a:r>
              <a:rPr lang="ru-RU" sz="1800" kern="0" dirty="0" smtClean="0"/>
              <a:t>Окатово</a:t>
            </a:r>
          </a:p>
          <a:p>
            <a:pPr marL="0" indent="0" algn="just">
              <a:buNone/>
            </a:pPr>
            <a:r>
              <a:rPr lang="ru-RU" sz="1800" kern="0" dirty="0" smtClean="0"/>
              <a:t>Орлово</a:t>
            </a:r>
          </a:p>
          <a:p>
            <a:pPr marL="0" indent="0" algn="just">
              <a:buNone/>
            </a:pPr>
            <a:r>
              <a:rPr lang="ru-RU" sz="1800" kern="0" dirty="0" smtClean="0"/>
              <a:t>Островок</a:t>
            </a:r>
          </a:p>
          <a:p>
            <a:pPr marL="0" indent="0" algn="just">
              <a:buNone/>
            </a:pPr>
            <a:r>
              <a:rPr lang="ru-RU" sz="1800" kern="0" dirty="0" smtClean="0"/>
              <a:t>Пролетарка</a:t>
            </a:r>
          </a:p>
          <a:p>
            <a:pPr marL="0" indent="0" algn="just">
              <a:buNone/>
            </a:pPr>
            <a:r>
              <a:rPr lang="ru-RU" sz="1800" kern="0" dirty="0" smtClean="0"/>
              <a:t>Сельцо</a:t>
            </a:r>
          </a:p>
          <a:p>
            <a:pPr marL="0" indent="0" algn="just">
              <a:buNone/>
            </a:pPr>
            <a:r>
              <a:rPr lang="ru-RU" sz="1800" kern="0" dirty="0" smtClean="0"/>
              <a:t>Сергово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Сидорково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Старое Куравичино</a:t>
            </a:r>
          </a:p>
          <a:p>
            <a:pPr marL="0" indent="0" algn="just">
              <a:buNone/>
            </a:pPr>
            <a:r>
              <a:rPr lang="ru-RU" sz="1800" kern="0" dirty="0" smtClean="0"/>
              <a:t>Сутоки </a:t>
            </a:r>
          </a:p>
          <a:p>
            <a:pPr marL="0" indent="0" algn="just">
              <a:buNone/>
            </a:pPr>
            <a:r>
              <a:rPr lang="ru-RU" sz="1800" kern="0" dirty="0" smtClean="0"/>
              <a:t>Толстиково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Фарафоново</a:t>
            </a:r>
          </a:p>
          <a:p>
            <a:pPr marL="0" indent="0" algn="just">
              <a:buNone/>
            </a:pPr>
            <a:r>
              <a:rPr lang="ru-RU" sz="1800" kern="0" dirty="0" smtClean="0"/>
              <a:t>Чайка</a:t>
            </a:r>
          </a:p>
          <a:p>
            <a:pPr marL="0" indent="0" algn="just">
              <a:buNone/>
            </a:pPr>
            <a:r>
              <a:rPr lang="ru-RU" sz="1800" kern="0" dirty="0" smtClean="0"/>
              <a:t>Яровица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00694" y="6215082"/>
            <a:ext cx="97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kern="0" dirty="0" smtClean="0">
                <a:solidFill>
                  <a:prstClr val="black"/>
                </a:solidFill>
              </a:rPr>
              <a:t>Липицы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Rf38s-7uyw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857232"/>
            <a:ext cx="3810027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wysJWg0Pu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429000"/>
            <a:ext cx="3731416" cy="2852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GhlRnMxvN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500438"/>
            <a:ext cx="3786182" cy="2839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ZQ6oWrD8-9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2910" y="714356"/>
            <a:ext cx="3714408" cy="247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143108" y="3000372"/>
            <a:ext cx="5214974" cy="571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Группа в</a:t>
            </a:r>
            <a:r>
              <a:rPr lang="en-US" b="1" dirty="0" smtClean="0">
                <a:solidFill>
                  <a:schemeClr val="tx1"/>
                </a:solidFill>
              </a:rPr>
              <a:t> VK</a:t>
            </a:r>
            <a:r>
              <a:rPr lang="ru-RU" b="1" dirty="0" smtClean="0">
                <a:solidFill>
                  <a:schemeClr val="tx1"/>
                </a:solidFill>
              </a:rPr>
              <a:t> «Спорт в д. Борки»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Наш девиз: «Вместе мы сможем больше» </a:t>
            </a:r>
            <a:r>
              <a:rPr lang="ru-RU" b="1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cs typeface="Arial" pitchFamily="34" charset="0"/>
            </a:endParaRPr>
          </a:p>
          <a:p>
            <a:r>
              <a:rPr lang="ru-RU" sz="2000" b="1" dirty="0" smtClean="0"/>
              <a:t>На обеспечение молодежной политики и оздоровление детей</a:t>
            </a:r>
            <a:r>
              <a:rPr lang="ru-RU" sz="2000" dirty="0" smtClean="0"/>
              <a:t> – </a:t>
            </a:r>
          </a:p>
          <a:p>
            <a:r>
              <a:rPr lang="ru-RU" sz="2000" dirty="0" smtClean="0"/>
              <a:t>4 000 руб.</a:t>
            </a:r>
            <a:endParaRPr lang="ru-RU" sz="2000" dirty="0" smtClean="0">
              <a:cs typeface="Arial" pitchFamily="34" charset="0"/>
            </a:endParaRPr>
          </a:p>
          <a:p>
            <a:endParaRPr lang="ru-RU" sz="2000" dirty="0" smtClean="0">
              <a:cs typeface="Arial" pitchFamily="34" charset="0"/>
            </a:endParaRPr>
          </a:p>
        </p:txBody>
      </p:sp>
      <p:pic>
        <p:nvPicPr>
          <p:cNvPr id="2051" name="Picture 3" descr="C:\Users\Comp\AppData\Local\Temp\Rar$DRa2784.3411\фото Дома культуры для отчета главы(3)\NxhzmKiSfz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16833"/>
            <a:ext cx="409645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34564"/>
            <a:ext cx="3902075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Проблемы: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Отсутствие универсального спортивного зала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Необходимость реконструкции и обустройство Зоны отдыха «Стадион»</a:t>
            </a:r>
          </a:p>
          <a:p>
            <a:endParaRPr lang="ru-RU" sz="20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cs typeface="Arial" pitchFamily="34" charset="0"/>
              </a:rPr>
              <a:t>Предпринятые меры: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Муниципальная программа «Формирование современной городской среды на территории Борковского сельского поселения на 2018-2022 годы». Обустройство зоны отдыха «Стадион»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Муниципальная целевая программа «Устойчивое развитие территории Борковского сельского поселения на 2017-2019 годы». Оборудована спортивная площадка в д. Борки на общую сумму 388 000 руб. </a:t>
            </a:r>
            <a:endParaRPr lang="ru-RU" sz="2000" i="1" dirty="0" smtClean="0"/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7410" y="4214818"/>
            <a:ext cx="2700856" cy="2025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620" y="4214818"/>
            <a:ext cx="2030425" cy="190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0826" y="4214818"/>
            <a:ext cx="2030425" cy="1829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Израсходовано – 3 656 196 руб.</a:t>
            </a:r>
          </a:p>
          <a:p>
            <a:endParaRPr lang="ru-RU" sz="25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Муниципальное автономное учреждение «Борковский районный Дом народного творчества и досуга»;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МАУДО «Борковская детская школа искусств»;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Муниципальное автономное учреждение «Серговский СДК»;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Филиал Муниципального автономного учреждения «Серговский СДК» в д. Толстиково;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две библиотеки в деревнях Борки и Сергово.</a:t>
            </a:r>
          </a:p>
          <a:p>
            <a:r>
              <a:rPr lang="ru-RU" sz="2500" dirty="0" smtClean="0"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  <a:p>
            <a:r>
              <a:rPr lang="ru-RU" sz="2500" dirty="0" smtClean="0"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Comp\AppData\Local\Temp\Rar$DRa2784.48074\фото Дома культуры для отчета главы(3)\swrtIpdRG5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7522" y="1214421"/>
            <a:ext cx="3203848" cy="28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Comp\AppData\Local\Temp\Rar$DRa2784.6498\фото Дома культуры для отчета главы(3)\H1CdZa0jHv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14421"/>
            <a:ext cx="2568178" cy="28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Comp\AppData\Local\Temp\Rar$DRa2784.14744\фото Дома культуры для отчета главы(3)\ALe5MEihq8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152004"/>
            <a:ext cx="4315972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Культура</a:t>
            </a:r>
          </a:p>
          <a:p>
            <a:r>
              <a:rPr lang="ru-RU" sz="2500" dirty="0" smtClean="0">
                <a:cs typeface="Arial" pitchFamily="34" charset="0"/>
              </a:rPr>
              <a:t>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1138" y="1052736"/>
            <a:ext cx="294527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Comp\AppData\Local\Temp\Rar$DRa2784.25516\фото Дома культуры для отчета главы(3)\vKHq-ly3kL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6895" y="4077072"/>
            <a:ext cx="5084057" cy="265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Comp\AppData\Local\Temp\Rar$DRa2784.29651\фото Дома культуры для отчета главы(3)\QgbEwGX3-V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394" y="1052736"/>
            <a:ext cx="44439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День села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0359" y="3900513"/>
            <a:ext cx="2706658" cy="271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4000504"/>
            <a:ext cx="2165826" cy="254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852" y="1196752"/>
            <a:ext cx="3398293" cy="254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9" y="1196752"/>
            <a:ext cx="293292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День села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0359" y="3900513"/>
            <a:ext cx="2706658" cy="271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042" y="4000504"/>
            <a:ext cx="2165826" cy="254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8852" y="1196752"/>
            <a:ext cx="3398293" cy="254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9" y="1196752"/>
            <a:ext cx="293292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6612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87742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Муниципальная программа «Устойчивое развитие территории Борковского сельского поселения 2017-2020 годы»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4297363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132855"/>
            <a:ext cx="3750044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212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0648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ГОАУ «МФЦ Новгородского Муниципального района  Новгородской области» </a:t>
            </a:r>
          </a:p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(ТОСП в д.Борки)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/>
              <a:t>Наиболее востребованные услуги: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перерасчет ЕДК, назначение ежемесячного денежного пособия;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зачисление в детский сад /школу, оформление  компенсации;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регистрация по месту жительства и пребывания (для частного сектора), замена паспортов;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выделение земельных участков отдельным категориям граждан;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выделение земельных участков в аренду;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размер и доставка пенсии, перерасчет пенсии,  получение СНИЛС.</a:t>
            </a:r>
          </a:p>
          <a:p>
            <a:endParaRPr lang="ru-RU" sz="2000" dirty="0" smtClean="0"/>
          </a:p>
          <a:p>
            <a:r>
              <a:rPr lang="ru-RU" sz="2500" dirty="0" smtClean="0"/>
              <a:t>Всего оказано услуг – 735 </a:t>
            </a:r>
          </a:p>
          <a:p>
            <a:endParaRPr lang="ru-RU" sz="2500" dirty="0" smtClean="0">
              <a:cs typeface="Arial" pitchFamily="34" charset="0"/>
            </a:endParaRPr>
          </a:p>
        </p:txBody>
      </p:sp>
      <p:pic>
        <p:nvPicPr>
          <p:cNvPr id="3" name="Рисунок 2" descr="МФЦ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692696"/>
            <a:ext cx="1495425" cy="112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031836" cy="86177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Население</a:t>
            </a:r>
          </a:p>
          <a:p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Общая численность – 2882 чел. (2019г. – 2868 чел.)</a:t>
            </a:r>
            <a:endParaRPr lang="ru-RU" sz="2500" dirty="0">
              <a:solidFill>
                <a:schemeClr val="tx1"/>
              </a:solidFill>
              <a:cs typeface="Arial" pitchFamily="34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138982066"/>
              </p:ext>
            </p:extLst>
          </p:nvPr>
        </p:nvGraphicFramePr>
        <p:xfrm>
          <a:off x="0" y="1556792"/>
          <a:ext cx="9144000" cy="5301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5328592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Безопасность и правопорядок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/>
              <a:t>Участковый уполномоченный – </a:t>
            </a:r>
          </a:p>
          <a:p>
            <a:r>
              <a:rPr lang="ru-RU" sz="2500" b="1" dirty="0" err="1" smtClean="0"/>
              <a:t>Ламаченка</a:t>
            </a:r>
            <a:r>
              <a:rPr lang="ru-RU" sz="2500" b="1" dirty="0" smtClean="0"/>
              <a:t> </a:t>
            </a:r>
            <a:r>
              <a:rPr lang="ru-RU" sz="2500" b="1" dirty="0" err="1" smtClean="0"/>
              <a:t>Индира</a:t>
            </a:r>
            <a:r>
              <a:rPr lang="ru-RU" sz="2500" b="1" dirty="0" smtClean="0"/>
              <a:t> Владимировна</a:t>
            </a:r>
            <a:endParaRPr lang="en-US" sz="2500" b="1" dirty="0" smtClean="0"/>
          </a:p>
          <a:p>
            <a:endParaRPr lang="en-US" sz="2500" dirty="0" smtClean="0"/>
          </a:p>
          <a:p>
            <a:r>
              <a:rPr lang="ru-RU" sz="2500" dirty="0" smtClean="0"/>
              <a:t>Прием в Борковском районном Доме народного творчества и досуга:</a:t>
            </a:r>
            <a:endParaRPr lang="en-US" sz="2500" dirty="0" smtClean="0"/>
          </a:p>
          <a:p>
            <a:pPr algn="ctr"/>
            <a:r>
              <a:rPr lang="ru-RU" sz="2500" dirty="0" smtClean="0"/>
              <a:t>понедельник, среда, пятница </a:t>
            </a:r>
          </a:p>
          <a:p>
            <a:pPr algn="ctr"/>
            <a:r>
              <a:rPr lang="ru-RU" sz="2500" dirty="0" smtClean="0"/>
              <a:t>с 15.00 до 17.00</a:t>
            </a:r>
          </a:p>
          <a:p>
            <a:endParaRPr lang="en-US" sz="2500" dirty="0" smtClean="0"/>
          </a:p>
          <a:p>
            <a:r>
              <a:rPr lang="ru-RU" sz="2500" dirty="0" smtClean="0"/>
              <a:t>На территории поселения действует народная дружина</a:t>
            </a:r>
          </a:p>
          <a:p>
            <a:endParaRPr lang="ru-RU" sz="2500" b="1" dirty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http://raionka.org/images/stories/zvezda/0_2016/37/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412776"/>
            <a:ext cx="2987824" cy="3457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53285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Старосты: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0454"/>
            <a:ext cx="4176713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61048"/>
            <a:ext cx="4389437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207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Взаимодействие с общественностью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Собрания граждан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Встречи с населением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Публичные слушания по градостроительным документам поселения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Публичные слушания по бюджету поселения</a:t>
            </a:r>
          </a:p>
          <a:p>
            <a:endParaRPr lang="ru-RU" sz="2500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b="1" dirty="0" smtClean="0"/>
              <a:t>Основные вопросы: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благоустройство территории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ЖКХ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вывоз твердых бытовых </a:t>
            </a:r>
          </a:p>
          <a:p>
            <a:r>
              <a:rPr lang="ru-RU" sz="2500" dirty="0" smtClean="0"/>
              <a:t>   отходов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обрезка деревьев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ремонт автомобильных дорог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/>
              <a:t> пожарная безопасность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79559" y="4005064"/>
            <a:ext cx="2756925" cy="206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30243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Совет ветеранов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Основной состав – </a:t>
            </a:r>
          </a:p>
          <a:p>
            <a:r>
              <a:rPr lang="ru-RU" sz="2500" dirty="0" smtClean="0">
                <a:cs typeface="Arial" pitchFamily="34" charset="0"/>
              </a:rPr>
              <a:t>10 человек</a:t>
            </a:r>
            <a:endParaRPr lang="ru-RU" sz="2500" dirty="0"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788024" y="746064"/>
            <a:ext cx="4113587" cy="3085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Борки\Desktop\Отчет Главы\Для отчёта. Совет ветеранов\7. 9 мая\DSCF78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23781"/>
            <a:ext cx="4045625" cy="30342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YzsVuCbwn4.jpg"/>
          <p:cNvPicPr>
            <a:picLocks noChangeAspect="1"/>
          </p:cNvPicPr>
          <p:nvPr/>
        </p:nvPicPr>
        <p:blipFill>
          <a:blip r:embed="rId5" cstate="print"/>
          <a:srcRect l="5975" r="18974"/>
          <a:stretch>
            <a:fillRect/>
          </a:stretch>
        </p:blipFill>
        <p:spPr>
          <a:xfrm>
            <a:off x="323528" y="2636912"/>
            <a:ext cx="4320480" cy="32381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3744416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cs typeface="Arial" pitchFamily="34" charset="0"/>
              </a:rPr>
              <a:t>Основные формы деятельности: 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Посильная помощь в решении социально-бытовых вопросов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Активное вовлечение ветеранов в общественно - полезную жизнь поселения и района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Патриотическое воспитание молодёжи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Участие в благоустройстве территории поселения</a:t>
            </a:r>
          </a:p>
        </p:txBody>
      </p:sp>
      <p:pic>
        <p:nvPicPr>
          <p:cNvPr id="5" name="Рисунок 4" descr="DSCF75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92696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014.Наша команда 2018 г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3717032"/>
            <a:ext cx="3923928" cy="2942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Общественный Совет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Состав – представители организаций, объединений и инициативные граждане поселения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Цель: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учет мнения жителей Борковского поселения при принятии общественно-значимых решений в социально-экономической сфере и реализации муниципальной политики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вовлечение широких кругов общественности в процесс развития Борковского поселения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cs typeface="Arial" pitchFamily="34" charset="0"/>
              </a:rPr>
              <a:t> реализация конституционных прав граждан в области местного самоуправления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Территориальный Орган Самоуправления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ТОС «Дружба»                             ТОС «Благо»</a:t>
            </a:r>
          </a:p>
        </p:txBody>
      </p:sp>
      <p:pic>
        <p:nvPicPr>
          <p:cNvPr id="5" name="Рисунок 4" descr="IMG_28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1928802"/>
            <a:ext cx="3905246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8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071810"/>
            <a:ext cx="4000496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53886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Совет молодёжи</a:t>
            </a: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Моло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4500570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Ладог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571480"/>
            <a:ext cx="2147399" cy="352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день флаг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928670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D:\Мои документы\фото\разное\55 слайд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00496" y="3714752"/>
            <a:ext cx="4929188" cy="2958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Сайт Администрации - </a:t>
            </a:r>
            <a:r>
              <a:rPr lang="en-US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  <a:hlinkClick r:id="rId3"/>
              </a:rPr>
              <a:t>http://www.borkiadm.ru/</a:t>
            </a:r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endParaRPr lang="ru-RU" sz="25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/>
              <a:t>Муниципальная газета «Борковский вестник»</a:t>
            </a:r>
          </a:p>
          <a:p>
            <a:r>
              <a:rPr lang="ru-RU" sz="2000" dirty="0" smtClean="0"/>
              <a:t>Места распространения: Администрация поселения, почтовое отделение, библиотека,</a:t>
            </a:r>
            <a:r>
              <a:rPr lang="ru-RU" sz="2000" b="1" dirty="0" smtClean="0"/>
              <a:t> </a:t>
            </a:r>
            <a:r>
              <a:rPr lang="ru-RU" sz="2000" dirty="0" smtClean="0"/>
              <a:t>официальный сайт</a:t>
            </a:r>
            <a:endParaRPr lang="ru-RU" sz="2000" b="1" dirty="0" smtClean="0">
              <a:solidFill>
                <a:srgbClr val="4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Скрин Борки адм-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1052736"/>
            <a:ext cx="8028384" cy="4113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841" y="78579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1117.JPG"/>
          <p:cNvPicPr>
            <a:picLocks noChangeAspect="1"/>
          </p:cNvPicPr>
          <p:nvPr/>
        </p:nvPicPr>
        <p:blipFill>
          <a:blip r:embed="rId4" cstate="print"/>
          <a:srcRect r="48360"/>
          <a:stretch>
            <a:fillRect/>
          </a:stretch>
        </p:blipFill>
        <p:spPr>
          <a:xfrm rot="5400000">
            <a:off x="4213926" y="1929686"/>
            <a:ext cx="3786214" cy="549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064896" cy="54784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Население</a:t>
            </a:r>
          </a:p>
          <a:p>
            <a:endParaRPr lang="ru-RU" sz="25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Льготные категории граждан</a:t>
            </a: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:</a:t>
            </a:r>
          </a:p>
          <a:p>
            <a:endParaRPr lang="ru-RU" sz="2500" dirty="0" smtClean="0">
              <a:solidFill>
                <a:schemeClr val="tx1"/>
              </a:solidFill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тружеников тыла – 8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несовершеннолетних узников – 70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супругов умерших участников и инвалидов ВОВ – 4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граждан, пострадавших от политических репрессий – 3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ветераны труда, ветераны боевых действий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инвалиды всех групп</a:t>
            </a:r>
          </a:p>
          <a:p>
            <a:endParaRPr lang="ru-RU" sz="2500" dirty="0" smtClean="0">
              <a:solidFill>
                <a:schemeClr val="tx1"/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На территории поселения проживает: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многодетных семей – 17</a:t>
            </a:r>
          </a:p>
          <a:p>
            <a:pPr>
              <a:buFont typeface="Arial" pitchFamily="34" charset="0"/>
              <a:buChar char="•"/>
            </a:pPr>
            <a:r>
              <a:rPr lang="ru-RU" sz="2500" dirty="0" smtClean="0">
                <a:solidFill>
                  <a:schemeClr val="tx1"/>
                </a:solidFill>
                <a:cs typeface="Arial" pitchFamily="34" charset="0"/>
              </a:rPr>
              <a:t> семьи, получающие детские пособия</a:t>
            </a:r>
            <a:endParaRPr lang="ru-RU" sz="250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Структура Администрации</a:t>
            </a:r>
          </a:p>
        </p:txBody>
      </p:sp>
      <p:graphicFrame>
        <p:nvGraphicFramePr>
          <p:cNvPr id="3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518392259"/>
              </p:ext>
            </p:extLst>
          </p:nvPr>
        </p:nvGraphicFramePr>
        <p:xfrm>
          <a:off x="683568" y="1052736"/>
          <a:ext cx="7848870" cy="563943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62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62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629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4469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Должность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Ф.И.О.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Контактные телефоны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9046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Глава Администрации Борковского сельского поселения, Глава Борковского сельского поселения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Иванова Светлана Геннадьевна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 </a:t>
                      </a:r>
                      <a:r>
                        <a:rPr lang="ru-RU" sz="1200" dirty="0" smtClean="0"/>
                        <a:t>8 (8162) 780-165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Заместитель Главы Администрации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Сафарова Екатерина Викторовна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74449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Ведущий служащий (бухгалтер) Администрации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Килюшева</a:t>
                      </a:r>
                      <a:r>
                        <a:rPr lang="ru-RU" sz="1600" dirty="0" smtClean="0"/>
                        <a:t> Галина Александровна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747-243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Ведущий служащий</a:t>
                      </a:r>
                      <a:r>
                        <a:rPr lang="ru-RU" sz="1400" baseline="0" dirty="0" smtClean="0"/>
                        <a:t> (юрист)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Спиридонова</a:t>
                      </a:r>
                      <a:r>
                        <a:rPr lang="ru-RU" sz="1600" baseline="0" dirty="0" smtClean="0"/>
                        <a:t> Лидия Владимировна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9046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Главный специалист (землепользование, благоустройство) Администрации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Кондакова</a:t>
                      </a:r>
                      <a:r>
                        <a:rPr lang="ru-RU" sz="1600" dirty="0" smtClean="0"/>
                        <a:t> Светлана Николаевна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831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Служащий 1 категории (кадры)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Карпина Любовь Петровна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Служащий 2 категории (делопроизводство)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/>
                        <a:t>Игренина</a:t>
                      </a:r>
                      <a:r>
                        <a:rPr lang="ru-RU" sz="1600" dirty="0" smtClean="0"/>
                        <a:t> Надежда Константиновна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457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Специалист ВУР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Громова Надежда Валентиновна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 (8162) 747-287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Работа Администрации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Поступило и рассмотрено обращений граждан - 201 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Основные вопросы: социального характера, землепользование, уличное освещение, благоустройство территории поселения.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Зарегистрировано документов: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Входящих – 1780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Исходящих – 1669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издано:  246 Постановлений</a:t>
            </a: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76 Распоряжения 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5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Удостоверено действий нотариального характера - 67 </a:t>
            </a:r>
          </a:p>
          <a:p>
            <a:endParaRPr lang="ru-RU" sz="2500" dirty="0" smtClean="0">
              <a:solidFill>
                <a:schemeClr val="tx1">
                  <a:lumMod val="95000"/>
                  <a:lumOff val="5000"/>
                </a:schemeClr>
              </a:solidFill>
              <a:cs typeface="Arial" pitchFamily="34" charset="0"/>
            </a:endParaRPr>
          </a:p>
        </p:txBody>
      </p:sp>
      <p:pic>
        <p:nvPicPr>
          <p:cNvPr id="6" name="Рисунок 5" descr="g7wQ98gXwY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72264" y="2857496"/>
            <a:ext cx="2092525" cy="3214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0891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Совет депутатов</a:t>
            </a:r>
          </a:p>
          <a:p>
            <a:endParaRPr lang="ru-RU" sz="2500" dirty="0" smtClean="0">
              <a:cs typeface="Arial" pitchFamily="34" charset="0"/>
            </a:endParaRPr>
          </a:p>
          <a:p>
            <a:r>
              <a:rPr lang="ru-RU" sz="2500" dirty="0" smtClean="0">
                <a:cs typeface="Arial" pitchFamily="34" charset="0"/>
              </a:rPr>
              <a:t>Проведено заседаний - 12</a:t>
            </a:r>
          </a:p>
          <a:p>
            <a:r>
              <a:rPr lang="ru-RU" sz="2500" dirty="0" smtClean="0">
                <a:cs typeface="Arial" pitchFamily="34" charset="0"/>
              </a:rPr>
              <a:t>Принято решений - 49</a:t>
            </a:r>
          </a:p>
          <a:p>
            <a:endParaRPr lang="ru-RU" sz="2500" dirty="0" smtClean="0">
              <a:cs typeface="Arial" pitchFamily="34" charset="0"/>
            </a:endParaRPr>
          </a:p>
        </p:txBody>
      </p:sp>
      <p:pic>
        <p:nvPicPr>
          <p:cNvPr id="3" name="Рисунок 2" descr="61 слай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5" y="3000372"/>
            <a:ext cx="4667251" cy="350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80920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Планы:</a:t>
            </a:r>
          </a:p>
          <a:p>
            <a:pPr hangingPunct="0"/>
            <a:r>
              <a:rPr lang="ru-RU" sz="2200" dirty="0" smtClean="0"/>
              <a:t>- в рамках приоритетного </a:t>
            </a:r>
            <a:r>
              <a:rPr lang="ru-RU" sz="2200" dirty="0"/>
              <a:t>регионального проекта «Дорога к дому» планируется произвести ремонт асфальтобетонного покрытия следующих дорог местного значения в д. </a:t>
            </a:r>
            <a:r>
              <a:rPr lang="ru-RU" sz="2200" dirty="0" err="1"/>
              <a:t>Воробейка</a:t>
            </a:r>
            <a:r>
              <a:rPr lang="ru-RU" sz="2200" dirty="0"/>
              <a:t> и  д. Борки по  улицам </a:t>
            </a:r>
            <a:r>
              <a:rPr lang="ru-RU" sz="2200" dirty="0" err="1"/>
              <a:t>Заверяжской</a:t>
            </a:r>
            <a:r>
              <a:rPr lang="ru-RU" sz="2200" dirty="0"/>
              <a:t>,  Парковой  и Промышленной;</a:t>
            </a:r>
          </a:p>
          <a:p>
            <a:pPr hangingPunct="0"/>
            <a:r>
              <a:rPr lang="ru-RU" sz="2200" dirty="0"/>
              <a:t>- за счет экономии, образованной при проведении аукционов,  появилась возможность ремонта дополнительного объекта, который будет определен в ближайшее время; </a:t>
            </a:r>
          </a:p>
          <a:p>
            <a:pPr hangingPunct="0"/>
            <a:r>
              <a:rPr lang="ru-RU" sz="2200" dirty="0" smtClean="0"/>
              <a:t>- в </a:t>
            </a:r>
            <a:r>
              <a:rPr lang="ru-RU" sz="2200" dirty="0"/>
              <a:t>рамках программы «Устойчивое развитие территорий Борковского сельского поселения на 2017-2020 годы» планируется обустройство спортивной площадки в д. </a:t>
            </a:r>
            <a:r>
              <a:rPr lang="ru-RU" sz="2200" dirty="0" err="1"/>
              <a:t>Толстиково</a:t>
            </a:r>
            <a:r>
              <a:rPr lang="ru-RU" sz="2200" dirty="0"/>
              <a:t>;</a:t>
            </a:r>
          </a:p>
          <a:p>
            <a:pPr hangingPunct="0"/>
            <a:r>
              <a:rPr lang="ru-RU" sz="2200" dirty="0" smtClean="0"/>
              <a:t>- в </a:t>
            </a:r>
            <a:r>
              <a:rPr lang="ru-RU" sz="2200" dirty="0"/>
              <a:t>рамках этой же программы выделена  субсидия на обеспечение развития и укрепления материально - технической базы, подведомственного </a:t>
            </a:r>
            <a:r>
              <a:rPr lang="ru-RU" sz="2200" dirty="0" err="1"/>
              <a:t>Серговского</a:t>
            </a:r>
            <a:r>
              <a:rPr lang="ru-RU" sz="2200" dirty="0"/>
              <a:t> Дома Культуры на текущий ремонт и закупку звукового оборудования;</a:t>
            </a:r>
          </a:p>
          <a:p>
            <a:pPr hangingPunct="0"/>
            <a:r>
              <a:rPr lang="ru-RU" sz="2200" dirty="0" smtClean="0"/>
              <a:t>- продолжатся </a:t>
            </a:r>
            <a:r>
              <a:rPr lang="ru-RU" sz="2200" dirty="0"/>
              <a:t>работы по усилению противопожарной безопасности поселения и в частности это чистка пожарного водоема в д. </a:t>
            </a:r>
            <a:r>
              <a:rPr lang="ru-RU" sz="2200" dirty="0" err="1"/>
              <a:t>Еруново</a:t>
            </a:r>
            <a:r>
              <a:rPr lang="ru-RU" sz="2200" dirty="0"/>
              <a:t> и ремонт пожарных гидрантов в д. Борки</a:t>
            </a:r>
            <a:r>
              <a:rPr lang="ru-RU" sz="2200" dirty="0" smtClean="0"/>
              <a:t>;</a:t>
            </a:r>
            <a:endParaRPr lang="ru-RU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280920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ru-RU" sz="2200" dirty="0"/>
              <a:t>- продолжатся работы по  схематизации, очистке и благоустройству всех гражданских кладбищ и  по дальнейшему обустройству контейнерных площадок;</a:t>
            </a:r>
          </a:p>
          <a:p>
            <a:pPr hangingPunct="0"/>
            <a:r>
              <a:rPr lang="ru-RU" sz="2200" dirty="0" smtClean="0"/>
              <a:t>- будут </a:t>
            </a:r>
            <a:r>
              <a:rPr lang="ru-RU" sz="2200" dirty="0"/>
              <a:t>установлены дополнительные фонари уличного освещения</a:t>
            </a:r>
            <a:r>
              <a:rPr lang="ru-RU" sz="2200" dirty="0" smtClean="0"/>
              <a:t>;</a:t>
            </a:r>
          </a:p>
          <a:p>
            <a:pPr hangingPunct="0"/>
            <a:endParaRPr lang="ru-RU" sz="2800" b="1" dirty="0" smtClean="0"/>
          </a:p>
          <a:p>
            <a:pPr hangingPunct="0"/>
            <a:r>
              <a:rPr lang="ru-RU" sz="2800" b="1" dirty="0" smtClean="0"/>
              <a:t>Планы организаций:</a:t>
            </a:r>
            <a:endParaRPr lang="ru-RU" sz="2800" b="1" dirty="0"/>
          </a:p>
          <a:p>
            <a:pPr hangingPunct="0"/>
            <a:r>
              <a:rPr lang="ru-RU" sz="2200" dirty="0"/>
              <a:t>-  в области здравоохранения - планируется установка модульного </a:t>
            </a:r>
            <a:r>
              <a:rPr lang="ru-RU" sz="2200" dirty="0" err="1"/>
              <a:t>фельшерско</a:t>
            </a:r>
            <a:r>
              <a:rPr lang="ru-RU" sz="2200" dirty="0"/>
              <a:t> - акушерского пункта в д. </a:t>
            </a:r>
            <a:r>
              <a:rPr lang="ru-RU" sz="2200" dirty="0" err="1"/>
              <a:t>Сергово</a:t>
            </a:r>
            <a:r>
              <a:rPr lang="ru-RU" sz="2200" dirty="0"/>
              <a:t>. В настоящее время Администрацией Новгородского муниципального района определяется место расположения  будущего </a:t>
            </a:r>
            <a:r>
              <a:rPr lang="ru-RU" sz="2200" dirty="0" err="1"/>
              <a:t>ФАПа</a:t>
            </a:r>
            <a:r>
              <a:rPr lang="ru-RU" sz="2200" dirty="0"/>
              <a:t>;</a:t>
            </a:r>
          </a:p>
          <a:p>
            <a:pPr hangingPunct="0"/>
            <a:r>
              <a:rPr lang="ru-RU" sz="2200" dirty="0"/>
              <a:t>- на текущий год запланирован капитальный ремонт автодороги «Великий Новгород – </a:t>
            </a:r>
            <a:r>
              <a:rPr lang="ru-RU" sz="2200" dirty="0" err="1"/>
              <a:t>Сергово</a:t>
            </a:r>
            <a:r>
              <a:rPr lang="ru-RU" sz="2200" dirty="0"/>
              <a:t> - Борки» протяженностью 31,98 км.;</a:t>
            </a:r>
          </a:p>
          <a:p>
            <a:pPr hangingPunct="0"/>
            <a:r>
              <a:rPr lang="ru-RU" sz="2200" dirty="0"/>
              <a:t>- запланирован пуск газа в газопроводы распределительные д. Борки – д. </a:t>
            </a:r>
            <a:r>
              <a:rPr lang="ru-RU" sz="2200" dirty="0" err="1"/>
              <a:t>Сергово</a:t>
            </a:r>
            <a:r>
              <a:rPr lang="ru-RU" sz="2200" dirty="0"/>
              <a:t> – д. Завал – д. Сельцо Новгородского района;</a:t>
            </a:r>
          </a:p>
          <a:p>
            <a:pPr hangingPunct="0"/>
            <a:r>
              <a:rPr lang="ru-RU" sz="2200" dirty="0"/>
              <a:t>- для обеспечения надежности и качества электроснабжения в д. Борки, </a:t>
            </a:r>
            <a:r>
              <a:rPr lang="ru-RU" sz="2200" dirty="0" err="1"/>
              <a:t>Ларешниково</a:t>
            </a:r>
            <a:r>
              <a:rPr lang="ru-RU" sz="2200" dirty="0"/>
              <a:t>, </a:t>
            </a:r>
            <a:r>
              <a:rPr lang="ru-RU" sz="2200" dirty="0" err="1"/>
              <a:t>Сутоки</a:t>
            </a:r>
            <a:r>
              <a:rPr lang="ru-RU" sz="2200" dirty="0"/>
              <a:t>, запланирован капитальный ремонт ВЛ-0,4 в д. Борки – 0,26 км, д. </a:t>
            </a:r>
            <a:r>
              <a:rPr lang="ru-RU" sz="2200" dirty="0" err="1"/>
              <a:t>Лентьево</a:t>
            </a:r>
            <a:r>
              <a:rPr lang="ru-RU" sz="2200" dirty="0"/>
              <a:t> – 0,53 км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t="-9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692696"/>
            <a:ext cx="8178132" cy="50223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cs typeface="Times New Roman" pitchFamily="18" charset="0"/>
              </a:rPr>
              <a:t>Поселению передано государственное полномочие: - осуществление воинского учета.</a:t>
            </a:r>
          </a:p>
          <a:p>
            <a:pPr algn="just">
              <a:buFontTx/>
              <a:buChar char="-"/>
            </a:pPr>
            <a:r>
              <a:rPr lang="ru-RU" sz="1400" dirty="0" smtClean="0">
                <a:cs typeface="Times New Roman" pitchFamily="18" charset="0"/>
              </a:rPr>
              <a:t> </a:t>
            </a:r>
            <a:r>
              <a:rPr lang="ru-RU" sz="1400" b="1" dirty="0" smtClean="0">
                <a:cs typeface="Times New Roman" pitchFamily="18" charset="0"/>
              </a:rPr>
              <a:t>согласно ст.14 Федерального закона РФ от 06.10.2003  №131 – ФЗ «Об общих принципах организации местного самоуправления в Российской Федерации»</a:t>
            </a:r>
            <a:r>
              <a:rPr lang="ru-RU" sz="1400" dirty="0" smtClean="0">
                <a:cs typeface="Times New Roman" pitchFamily="18" charset="0"/>
              </a:rPr>
              <a:t> – 14 полномочий отнесенных к вопросам местного значения поселения: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1) составление и рассмотрение проекта бюджета Борковского  сельского поселения, утверждение и исполнение бюджета поселения, осуществление контроля за его исполнением, составление и утверждение отчета об исполнении бюджета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2) установление, изменение и отмена местных налогов и сборов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3) владение, пользование и распоряжение имуществом, находящимся в муниципальной собственности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4) обеспечение первичных мер пожарной безопасности в границах населенных пунктов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5) создание условий для обеспечения жителей Борковского сельского поселения услугами связи, общественного питания, торговли и бытового обслуживания;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6) создание условий для организации досуга и обеспечения жителей Борковского сельского поселения услугами организаций культуры;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7) обеспечение условий для развития на территории Борковского сельского поселения физической культуры и массового спорта, организация проведения официальных физкультурно-оздоровительных и спортивных мероприятий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8) формирование архивных фондов поселения;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208912" cy="543225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algn="just"/>
            <a:r>
              <a:rPr lang="ru-RU" sz="1400" dirty="0" smtClean="0">
                <a:cs typeface="Times New Roman" pitchFamily="18" charset="0"/>
              </a:rPr>
              <a:t>9) утверждение правил благоустройства территории Борковского сельского поселения, устанавливающих в том числе требования по содержанию зданий (включая жилые дома), сооружений и земельных участков, на которых они расположены, к внешнему виду фасадов и ограждений соответствующих зданий и сооружений, перечень работ по благоустройству и периодичность их выполнения; установление порядка участия собственников зданий (помещений в них)</a:t>
            </a:r>
            <a:endParaRPr lang="ru-RU" sz="1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just">
              <a:buNone/>
            </a:pPr>
            <a:r>
              <a:rPr lang="ru-RU" sz="1400" dirty="0" smtClean="0">
                <a:cs typeface="Times New Roman" pitchFamily="18" charset="0"/>
              </a:rPr>
              <a:t> и сооружений в благоустройстве прилегающих территорий; организация благоустройства территории Борковского сельского поселения (включая освещение улиц, озеленение территории, установку указателей с наименованиями улиц и номерами домов, размещение и содержание малых архитектурных форм), а также использования, охраны, защиты, воспроизводства городских лесов, лесов особо охраняемых природных территорий, расположенных в границах населенных пунктов Борковского сельского поселения;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11) присвоение адресов объектам адресации, изменение, аннулирование адресов, присвоение наименований элементам улично-дорожной сети (за исключением автомобильных дорог Федерального, Регионального, Межмуниципального значения, местного значения Муниципального района); наименований элементам планировочной структуры в границах поселения, изменение, аннулирование таких наименований, размещение информации в Государственном адресном реестре.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12) содействие в развитии сельскохозяйственного производства, создание       условий для развития малого и среднего предпринимательства;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13) организация и осуществление мероприятий по работе с детьми и молодёжью в Борковском сельском поселении;</a:t>
            </a:r>
          </a:p>
          <a:p>
            <a:pPr indent="179388" algn="just"/>
            <a:r>
              <a:rPr lang="ru-RU" sz="1400" dirty="0" smtClean="0">
                <a:cs typeface="Times New Roman" pitchFamily="18" charset="0"/>
              </a:rPr>
              <a:t>14) оказание  поддержки гражданам и их объединениям, участвующим в охране общественного порядка, создания условий для деятельности народных дружин.</a:t>
            </a:r>
          </a:p>
          <a:p>
            <a:pPr algn="just"/>
            <a:endParaRPr lang="ru-RU" sz="140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692696"/>
            <a:ext cx="8174712" cy="60785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500" b="1" dirty="0" smtClean="0">
                <a:solidFill>
                  <a:srgbClr val="480000"/>
                </a:solidFill>
                <a:latin typeface="Arial" pitchFamily="34" charset="0"/>
                <a:cs typeface="Arial" pitchFamily="34" charset="0"/>
              </a:rPr>
              <a:t>Полномочия</a:t>
            </a:r>
          </a:p>
          <a:p>
            <a:pPr algn="just"/>
            <a:r>
              <a:rPr lang="ru-RU" sz="1400" b="1" dirty="0" smtClean="0">
                <a:cs typeface="Times New Roman" pitchFamily="18" charset="0"/>
              </a:rPr>
              <a:t>- согласно ст.14.1 Федерального закона Российской Федерации от  06.10.2003 № 131-ФЗ «Об общих принципах организации местного самоуправления в Российской Федерации»</a:t>
            </a:r>
            <a:r>
              <a:rPr lang="ru-RU" sz="1400" dirty="0" smtClean="0">
                <a:cs typeface="Times New Roman" pitchFamily="18" charset="0"/>
              </a:rPr>
              <a:t> – 2 полномочия, не отнесенных к вопросам местного значения поселения:</a:t>
            </a: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cs typeface="Times New Roman" pitchFamily="18" charset="0"/>
              </a:rPr>
              <a:t> совершение нотариальных действий, предусмотренных законодательством, в случае отсутствия в поселении нотариуса;</a:t>
            </a:r>
          </a:p>
          <a:p>
            <a:pPr algn="just">
              <a:buFont typeface="+mj-lt"/>
              <a:buAutoNum type="arabicParenR"/>
            </a:pPr>
            <a:r>
              <a:rPr lang="ru-RU" sz="1400" dirty="0" smtClean="0">
                <a:cs typeface="Times New Roman" pitchFamily="18" charset="0"/>
              </a:rPr>
              <a:t> оказание поддержки общественным объединениям инвалидов, а также созданным общероссийскими общественными объединениями инвалидов организациям в соответствии с Федеральным законом от 24.11.1995 № 181-ФЗ «О социальной защите инвалидов в Российской Федерации».</a:t>
            </a:r>
          </a:p>
          <a:p>
            <a:pPr algn="just"/>
            <a:r>
              <a:rPr lang="ru-RU" sz="1400" b="1" dirty="0" smtClean="0">
                <a:cs typeface="Times New Roman" pitchFamily="18" charset="0"/>
              </a:rPr>
              <a:t>В соответствии с областным законом от 23.10.2014 №637 – ОЗ «О закреплении за  сельскими поселениями Новгородской области вопросов местного значения» </a:t>
            </a:r>
            <a:r>
              <a:rPr lang="ru-RU" sz="1400" dirty="0" smtClean="0">
                <a:cs typeface="Times New Roman" pitchFamily="18" charset="0"/>
              </a:rPr>
              <a:t>за поселением закреплено дополнительно 6 полномочий: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 1) дорожная деятельность в отношении автомобильных дорог местного значения в границах населённых пунктов местного значения в границах населённых пунктов Борковского сельского поселения и обеспечение безопасности дорожного движения на них, включая создание и обеспечение функционирования парковок (парковочных мест), осуществление муниципального контроля за сохранностью автомобильных дорог местного значения в границах населённых пунктов Борковского сельского поселения, а также осуществление иных полномочий в области использования автомобильных дорог и осуществления дорожной деятельности в соответствии с законодательством Российской Федерации;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2) создание условий для массового отдыха жителей Борковского сельского поселения и организация обустройства мест массового отдыха населения, включая обеспечение свободного доступа граждан к водным объектам общего пользования и их береговым полосам;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3) организация сбора и вывоза бытовых отходов и мусора;</a:t>
            </a:r>
          </a:p>
          <a:p>
            <a:pPr lvl="0" algn="just"/>
            <a:r>
              <a:rPr lang="ru-RU" sz="1400" dirty="0" smtClean="0">
                <a:cs typeface="Times New Roman" pitchFamily="18" charset="0"/>
              </a:rPr>
              <a:t>4) организация ритуальных услуг и содержание мест захоронения;</a:t>
            </a:r>
            <a:endParaRPr lang="ru-RU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3773</TotalTime>
  <Words>2547</Words>
  <Application>Microsoft Office PowerPoint</Application>
  <PresentationFormat>Экран (4:3)</PresentationFormat>
  <Paragraphs>492</Paragraphs>
  <Slides>65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Любовь</dc:creator>
  <cp:lastModifiedBy>LG</cp:lastModifiedBy>
  <cp:revision>437</cp:revision>
  <dcterms:created xsi:type="dcterms:W3CDTF">2019-02-03T09:10:45Z</dcterms:created>
  <dcterms:modified xsi:type="dcterms:W3CDTF">2020-03-27T13:32:59Z</dcterms:modified>
</cp:coreProperties>
</file>